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5" r:id="rId7"/>
    <p:sldId id="264" r:id="rId8"/>
    <p:sldId id="266" r:id="rId9"/>
    <p:sldId id="268" r:id="rId10"/>
    <p:sldId id="271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81" r:id="rId19"/>
    <p:sldId id="28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3F7"/>
    <a:srgbClr val="4EFC5A"/>
    <a:srgbClr val="000000"/>
    <a:srgbClr val="FFFFFF"/>
    <a:srgbClr val="113663"/>
    <a:srgbClr val="A3C5EF"/>
    <a:srgbClr val="DDDDDD"/>
    <a:srgbClr val="B2B2B2"/>
    <a:srgbClr val="212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1" autoAdjust="0"/>
    <p:restoredTop sz="86501" autoAdjust="0"/>
  </p:normalViewPr>
  <p:slideViewPr>
    <p:cSldViewPr>
      <p:cViewPr>
        <p:scale>
          <a:sx n="60" d="100"/>
          <a:sy n="60" d="100"/>
        </p:scale>
        <p:origin x="-1560" y="-1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629F2-8B87-47AC-B87D-64E1D927EDD8}" type="doc">
      <dgm:prSet loTypeId="urn:microsoft.com/office/officeart/2005/8/layout/venn2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065229F-3717-4A52-AD05-D3DC8E1BF81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6"/>
              </a:solidFill>
              <a:latin typeface="Comic Sans MS" pitchFamily="66" charset="0"/>
            </a:rPr>
            <a:t>Мотивация руководства</a:t>
          </a:r>
          <a:endParaRPr lang="ru-RU" sz="1400" b="1" dirty="0">
            <a:solidFill>
              <a:schemeClr val="accent6"/>
            </a:solidFill>
            <a:latin typeface="Comic Sans MS" pitchFamily="66" charset="0"/>
          </a:endParaRPr>
        </a:p>
      </dgm:t>
    </dgm:pt>
    <dgm:pt modelId="{BA1DE674-FBBE-46ED-82A6-B114C245195D}" type="parTrans" cxnId="{3FAB387F-B1DA-4505-ABAD-9E370B824848}">
      <dgm:prSet/>
      <dgm:spPr/>
      <dgm:t>
        <a:bodyPr/>
        <a:lstStyle/>
        <a:p>
          <a:endParaRPr lang="ru-RU"/>
        </a:p>
      </dgm:t>
    </dgm:pt>
    <dgm:pt modelId="{77A9EA2B-2E7B-452E-88E6-80AE13B81742}" type="sibTrans" cxnId="{3FAB387F-B1DA-4505-ABAD-9E370B824848}">
      <dgm:prSet/>
      <dgm:spPr/>
      <dgm:t>
        <a:bodyPr/>
        <a:lstStyle/>
        <a:p>
          <a:endParaRPr lang="ru-RU"/>
        </a:p>
      </dgm:t>
    </dgm:pt>
    <dgm:pt modelId="{0405679E-9944-456B-AF71-FA6AE8B124C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Квалификация персонала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B449C777-471A-40DC-9B59-18408B9A7D97}" type="parTrans" cxnId="{EFA7A4F1-D8DB-46BD-A29E-D945CA6D8119}">
      <dgm:prSet/>
      <dgm:spPr/>
      <dgm:t>
        <a:bodyPr/>
        <a:lstStyle/>
        <a:p>
          <a:endParaRPr lang="ru-RU"/>
        </a:p>
      </dgm:t>
    </dgm:pt>
    <dgm:pt modelId="{EABA3C31-6D58-4CB1-ABF7-F62771448BB0}" type="sibTrans" cxnId="{EFA7A4F1-D8DB-46BD-A29E-D945CA6D8119}">
      <dgm:prSet/>
      <dgm:spPr/>
      <dgm:t>
        <a:bodyPr/>
        <a:lstStyle/>
        <a:p>
          <a:endParaRPr lang="ru-RU"/>
        </a:p>
      </dgm:t>
    </dgm:pt>
    <dgm:pt modelId="{C04D9843-740B-4943-93D0-DBDAC385DA3E}">
      <dgm:prSet phldrT="[Текст]" custT="1"/>
      <dgm:spPr/>
      <dgm:t>
        <a:bodyPr/>
        <a:lstStyle/>
        <a:p>
          <a:r>
            <a:rPr lang="ru-RU" sz="1300" b="1" dirty="0" smtClean="0">
              <a:solidFill>
                <a:schemeClr val="tx1"/>
              </a:solidFill>
              <a:latin typeface="Comic Sans MS" pitchFamily="66" charset="0"/>
            </a:rPr>
            <a:t>Информационное обеспечение </a:t>
          </a:r>
          <a:endParaRPr lang="ru-RU" sz="13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5067042D-A5D7-438C-8640-0E16B7308E8C}" type="parTrans" cxnId="{D0BF7530-3DEC-4012-B8E6-CA81EA77E4A4}">
      <dgm:prSet/>
      <dgm:spPr/>
      <dgm:t>
        <a:bodyPr/>
        <a:lstStyle/>
        <a:p>
          <a:endParaRPr lang="ru-RU"/>
        </a:p>
      </dgm:t>
    </dgm:pt>
    <dgm:pt modelId="{95AE2B44-AC32-44FD-8C20-1A3AA5B6F103}" type="sibTrans" cxnId="{D0BF7530-3DEC-4012-B8E6-CA81EA77E4A4}">
      <dgm:prSet/>
      <dgm:spPr/>
      <dgm:t>
        <a:bodyPr/>
        <a:lstStyle/>
        <a:p>
          <a:endParaRPr lang="ru-RU"/>
        </a:p>
      </dgm:t>
    </dgm:pt>
    <dgm:pt modelId="{5847DEB0-6DA7-4DA0-8634-906E4A4E947B}">
      <dgm:prSet phldrT="[Текст]" custT="1"/>
      <dgm:spPr/>
      <dgm:t>
        <a:bodyPr/>
        <a:lstStyle/>
        <a:p>
          <a:r>
            <a:rPr lang="ru-RU" sz="1200" b="1" dirty="0" smtClean="0">
              <a:latin typeface="Comic Sans MS" pitchFamily="66" charset="0"/>
            </a:rPr>
            <a:t>Методология управления недвижимостью</a:t>
          </a:r>
          <a:endParaRPr lang="ru-RU" sz="1200" b="1" dirty="0">
            <a:latin typeface="Comic Sans MS" pitchFamily="66" charset="0"/>
          </a:endParaRPr>
        </a:p>
      </dgm:t>
    </dgm:pt>
    <dgm:pt modelId="{35E30CF6-753D-447A-9B7A-655764952EAB}" type="parTrans" cxnId="{E230C150-A771-4D6A-B1E4-39939400EC82}">
      <dgm:prSet/>
      <dgm:spPr/>
      <dgm:t>
        <a:bodyPr/>
        <a:lstStyle/>
        <a:p>
          <a:endParaRPr lang="ru-RU"/>
        </a:p>
      </dgm:t>
    </dgm:pt>
    <dgm:pt modelId="{3A822B14-76B2-4174-A3D8-21472F8026E1}" type="sibTrans" cxnId="{E230C150-A771-4D6A-B1E4-39939400EC82}">
      <dgm:prSet/>
      <dgm:spPr/>
      <dgm:t>
        <a:bodyPr/>
        <a:lstStyle/>
        <a:p>
          <a:endParaRPr lang="ru-RU"/>
        </a:p>
      </dgm:t>
    </dgm:pt>
    <dgm:pt modelId="{99DA97E8-26B7-4A31-91E9-0F7538CA4135}" type="pres">
      <dgm:prSet presAssocID="{583629F2-8B87-47AC-B87D-64E1D927EDD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E34065-CFCD-4C27-A94F-E59C45FE6528}" type="pres">
      <dgm:prSet presAssocID="{583629F2-8B87-47AC-B87D-64E1D927EDD8}" presName="comp1" presStyleCnt="0"/>
      <dgm:spPr/>
    </dgm:pt>
    <dgm:pt modelId="{403E573E-35EC-4D44-A822-C5027A582F72}" type="pres">
      <dgm:prSet presAssocID="{583629F2-8B87-47AC-B87D-64E1D927EDD8}" presName="circle1" presStyleLbl="node1" presStyleIdx="0" presStyleCnt="4" custScaleX="122222"/>
      <dgm:spPr/>
      <dgm:t>
        <a:bodyPr/>
        <a:lstStyle/>
        <a:p>
          <a:endParaRPr lang="ru-RU"/>
        </a:p>
      </dgm:t>
    </dgm:pt>
    <dgm:pt modelId="{FF9EF53F-E5FE-40A0-AEA2-4F80821E0753}" type="pres">
      <dgm:prSet presAssocID="{583629F2-8B87-47AC-B87D-64E1D927EDD8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00C20-99D1-4F0D-94D5-634E6B432B1C}" type="pres">
      <dgm:prSet presAssocID="{583629F2-8B87-47AC-B87D-64E1D927EDD8}" presName="comp2" presStyleCnt="0"/>
      <dgm:spPr/>
    </dgm:pt>
    <dgm:pt modelId="{FEEA1E0A-84EE-4F19-9022-6578D3649B66}" type="pres">
      <dgm:prSet presAssocID="{583629F2-8B87-47AC-B87D-64E1D927EDD8}" presName="circle2" presStyleLbl="node1" presStyleIdx="1" presStyleCnt="4" custScaleX="109127"/>
      <dgm:spPr/>
      <dgm:t>
        <a:bodyPr/>
        <a:lstStyle/>
        <a:p>
          <a:endParaRPr lang="ru-RU"/>
        </a:p>
      </dgm:t>
    </dgm:pt>
    <dgm:pt modelId="{23795A62-F8A3-4CED-AEA7-5C3EFE4D4BA7}" type="pres">
      <dgm:prSet presAssocID="{583629F2-8B87-47AC-B87D-64E1D927EDD8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7620B-504B-4242-938A-9504A0AC81C4}" type="pres">
      <dgm:prSet presAssocID="{583629F2-8B87-47AC-B87D-64E1D927EDD8}" presName="comp3" presStyleCnt="0"/>
      <dgm:spPr/>
    </dgm:pt>
    <dgm:pt modelId="{938FE299-9F69-4138-84FC-9C0EEF3C2857}" type="pres">
      <dgm:prSet presAssocID="{583629F2-8B87-47AC-B87D-64E1D927EDD8}" presName="circle3" presStyleLbl="node1" presStyleIdx="2" presStyleCnt="4" custScaleX="124339" custScaleY="106349" custLinFactNeighborX="0" custLinFactNeighborY="-1058"/>
      <dgm:spPr/>
      <dgm:t>
        <a:bodyPr/>
        <a:lstStyle/>
        <a:p>
          <a:endParaRPr lang="ru-RU"/>
        </a:p>
      </dgm:t>
    </dgm:pt>
    <dgm:pt modelId="{2B93CE42-1AB4-4FD8-982A-1FC41A11417E}" type="pres">
      <dgm:prSet presAssocID="{583629F2-8B87-47AC-B87D-64E1D927EDD8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B0E136-F9CC-4C8F-BA72-BB5528A8FC60}" type="pres">
      <dgm:prSet presAssocID="{583629F2-8B87-47AC-B87D-64E1D927EDD8}" presName="comp4" presStyleCnt="0"/>
      <dgm:spPr/>
    </dgm:pt>
    <dgm:pt modelId="{DD97208B-E58C-42CE-BF37-AB80985E4F53}" type="pres">
      <dgm:prSet presAssocID="{583629F2-8B87-47AC-B87D-64E1D927EDD8}" presName="circle4" presStyleLbl="node1" presStyleIdx="3" presStyleCnt="4" custScaleX="107143"/>
      <dgm:spPr/>
      <dgm:t>
        <a:bodyPr/>
        <a:lstStyle/>
        <a:p>
          <a:endParaRPr lang="ru-RU"/>
        </a:p>
      </dgm:t>
    </dgm:pt>
    <dgm:pt modelId="{95384E7C-06C6-40D7-8C3A-674BF2231255}" type="pres">
      <dgm:prSet presAssocID="{583629F2-8B87-47AC-B87D-64E1D927EDD8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E55CBC-376E-4445-B7C9-4ED495D8C595}" type="presOf" srcId="{C04D9843-740B-4943-93D0-DBDAC385DA3E}" destId="{938FE299-9F69-4138-84FC-9C0EEF3C2857}" srcOrd="0" destOrd="0" presId="urn:microsoft.com/office/officeart/2005/8/layout/venn2"/>
    <dgm:cxn modelId="{EFA7A4F1-D8DB-46BD-A29E-D945CA6D8119}" srcId="{583629F2-8B87-47AC-B87D-64E1D927EDD8}" destId="{0405679E-9944-456B-AF71-FA6AE8B124C4}" srcOrd="1" destOrd="0" parTransId="{B449C777-471A-40DC-9B59-18408B9A7D97}" sibTransId="{EABA3C31-6D58-4CB1-ABF7-F62771448BB0}"/>
    <dgm:cxn modelId="{336EC59E-9B2A-4A76-9ED5-73D51D5D9BC3}" type="presOf" srcId="{6065229F-3717-4A52-AD05-D3DC8E1BF81C}" destId="{403E573E-35EC-4D44-A822-C5027A582F72}" srcOrd="0" destOrd="0" presId="urn:microsoft.com/office/officeart/2005/8/layout/venn2"/>
    <dgm:cxn modelId="{80085664-8B18-4F9C-8C10-A84F4ED94111}" type="presOf" srcId="{5847DEB0-6DA7-4DA0-8634-906E4A4E947B}" destId="{95384E7C-06C6-40D7-8C3A-674BF2231255}" srcOrd="1" destOrd="0" presId="urn:microsoft.com/office/officeart/2005/8/layout/venn2"/>
    <dgm:cxn modelId="{E230C150-A771-4D6A-B1E4-39939400EC82}" srcId="{583629F2-8B87-47AC-B87D-64E1D927EDD8}" destId="{5847DEB0-6DA7-4DA0-8634-906E4A4E947B}" srcOrd="3" destOrd="0" parTransId="{35E30CF6-753D-447A-9B7A-655764952EAB}" sibTransId="{3A822B14-76B2-4174-A3D8-21472F8026E1}"/>
    <dgm:cxn modelId="{62286F2F-F825-4958-9B58-EB86D7093C09}" type="presOf" srcId="{0405679E-9944-456B-AF71-FA6AE8B124C4}" destId="{FEEA1E0A-84EE-4F19-9022-6578D3649B66}" srcOrd="0" destOrd="0" presId="urn:microsoft.com/office/officeart/2005/8/layout/venn2"/>
    <dgm:cxn modelId="{5394D4AE-EF73-4598-963C-B1BB680E75E0}" type="presOf" srcId="{6065229F-3717-4A52-AD05-D3DC8E1BF81C}" destId="{FF9EF53F-E5FE-40A0-AEA2-4F80821E0753}" srcOrd="1" destOrd="0" presId="urn:microsoft.com/office/officeart/2005/8/layout/venn2"/>
    <dgm:cxn modelId="{3FAB387F-B1DA-4505-ABAD-9E370B824848}" srcId="{583629F2-8B87-47AC-B87D-64E1D927EDD8}" destId="{6065229F-3717-4A52-AD05-D3DC8E1BF81C}" srcOrd="0" destOrd="0" parTransId="{BA1DE674-FBBE-46ED-82A6-B114C245195D}" sibTransId="{77A9EA2B-2E7B-452E-88E6-80AE13B81742}"/>
    <dgm:cxn modelId="{897006AC-01ED-46E7-8CD9-37E85498C4EF}" type="presOf" srcId="{583629F2-8B87-47AC-B87D-64E1D927EDD8}" destId="{99DA97E8-26B7-4A31-91E9-0F7538CA4135}" srcOrd="0" destOrd="0" presId="urn:microsoft.com/office/officeart/2005/8/layout/venn2"/>
    <dgm:cxn modelId="{D0BF7530-3DEC-4012-B8E6-CA81EA77E4A4}" srcId="{583629F2-8B87-47AC-B87D-64E1D927EDD8}" destId="{C04D9843-740B-4943-93D0-DBDAC385DA3E}" srcOrd="2" destOrd="0" parTransId="{5067042D-A5D7-438C-8640-0E16B7308E8C}" sibTransId="{95AE2B44-AC32-44FD-8C20-1A3AA5B6F103}"/>
    <dgm:cxn modelId="{E25BBF8F-FA23-4685-AF02-2146A63C2640}" type="presOf" srcId="{C04D9843-740B-4943-93D0-DBDAC385DA3E}" destId="{2B93CE42-1AB4-4FD8-982A-1FC41A11417E}" srcOrd="1" destOrd="0" presId="urn:microsoft.com/office/officeart/2005/8/layout/venn2"/>
    <dgm:cxn modelId="{A616C2F6-0427-4C64-B679-493F20763B59}" type="presOf" srcId="{5847DEB0-6DA7-4DA0-8634-906E4A4E947B}" destId="{DD97208B-E58C-42CE-BF37-AB80985E4F53}" srcOrd="0" destOrd="0" presId="urn:microsoft.com/office/officeart/2005/8/layout/venn2"/>
    <dgm:cxn modelId="{4C9023E2-4A76-4CC7-8960-8D84B12E2879}" type="presOf" srcId="{0405679E-9944-456B-AF71-FA6AE8B124C4}" destId="{23795A62-F8A3-4CED-AEA7-5C3EFE4D4BA7}" srcOrd="1" destOrd="0" presId="urn:microsoft.com/office/officeart/2005/8/layout/venn2"/>
    <dgm:cxn modelId="{4225B90B-B2DA-47E2-812C-6981AFBC78B3}" type="presParOf" srcId="{99DA97E8-26B7-4A31-91E9-0F7538CA4135}" destId="{56E34065-CFCD-4C27-A94F-E59C45FE6528}" srcOrd="0" destOrd="0" presId="urn:microsoft.com/office/officeart/2005/8/layout/venn2"/>
    <dgm:cxn modelId="{D3CE7C2F-103B-46B3-8267-41C0C49F9D18}" type="presParOf" srcId="{56E34065-CFCD-4C27-A94F-E59C45FE6528}" destId="{403E573E-35EC-4D44-A822-C5027A582F72}" srcOrd="0" destOrd="0" presId="urn:microsoft.com/office/officeart/2005/8/layout/venn2"/>
    <dgm:cxn modelId="{0BC41901-48C1-48BB-A896-4D34EEBDFC0D}" type="presParOf" srcId="{56E34065-CFCD-4C27-A94F-E59C45FE6528}" destId="{FF9EF53F-E5FE-40A0-AEA2-4F80821E0753}" srcOrd="1" destOrd="0" presId="urn:microsoft.com/office/officeart/2005/8/layout/venn2"/>
    <dgm:cxn modelId="{A4785F53-D411-4B9A-A69A-633BC84986AD}" type="presParOf" srcId="{99DA97E8-26B7-4A31-91E9-0F7538CA4135}" destId="{00B00C20-99D1-4F0D-94D5-634E6B432B1C}" srcOrd="1" destOrd="0" presId="urn:microsoft.com/office/officeart/2005/8/layout/venn2"/>
    <dgm:cxn modelId="{8A6E13F7-D469-4579-9DF1-20FAE5ABCFA1}" type="presParOf" srcId="{00B00C20-99D1-4F0D-94D5-634E6B432B1C}" destId="{FEEA1E0A-84EE-4F19-9022-6578D3649B66}" srcOrd="0" destOrd="0" presId="urn:microsoft.com/office/officeart/2005/8/layout/venn2"/>
    <dgm:cxn modelId="{1EC41F18-BEE7-4AF9-9CF8-5A630BB2FF1A}" type="presParOf" srcId="{00B00C20-99D1-4F0D-94D5-634E6B432B1C}" destId="{23795A62-F8A3-4CED-AEA7-5C3EFE4D4BA7}" srcOrd="1" destOrd="0" presId="urn:microsoft.com/office/officeart/2005/8/layout/venn2"/>
    <dgm:cxn modelId="{0BAA9808-0ED1-449A-A14C-E96F3E218416}" type="presParOf" srcId="{99DA97E8-26B7-4A31-91E9-0F7538CA4135}" destId="{B037620B-504B-4242-938A-9504A0AC81C4}" srcOrd="2" destOrd="0" presId="urn:microsoft.com/office/officeart/2005/8/layout/venn2"/>
    <dgm:cxn modelId="{7F39F72D-5F70-4176-BFCA-89DE209A3D6E}" type="presParOf" srcId="{B037620B-504B-4242-938A-9504A0AC81C4}" destId="{938FE299-9F69-4138-84FC-9C0EEF3C2857}" srcOrd="0" destOrd="0" presId="urn:microsoft.com/office/officeart/2005/8/layout/venn2"/>
    <dgm:cxn modelId="{712FF5CB-4287-430C-8342-5D35EC1E51D2}" type="presParOf" srcId="{B037620B-504B-4242-938A-9504A0AC81C4}" destId="{2B93CE42-1AB4-4FD8-982A-1FC41A11417E}" srcOrd="1" destOrd="0" presId="urn:microsoft.com/office/officeart/2005/8/layout/venn2"/>
    <dgm:cxn modelId="{C84B2467-9AAC-42AB-8DC9-FDA31EBEDD15}" type="presParOf" srcId="{99DA97E8-26B7-4A31-91E9-0F7538CA4135}" destId="{52B0E136-F9CC-4C8F-BA72-BB5528A8FC60}" srcOrd="3" destOrd="0" presId="urn:microsoft.com/office/officeart/2005/8/layout/venn2"/>
    <dgm:cxn modelId="{F6E51EBF-57DA-4523-A40B-6C83BB5C668C}" type="presParOf" srcId="{52B0E136-F9CC-4C8F-BA72-BB5528A8FC60}" destId="{DD97208B-E58C-42CE-BF37-AB80985E4F53}" srcOrd="0" destOrd="0" presId="urn:microsoft.com/office/officeart/2005/8/layout/venn2"/>
    <dgm:cxn modelId="{3B2803B9-34E8-48A0-B352-0347A6085668}" type="presParOf" srcId="{52B0E136-F9CC-4C8F-BA72-BB5528A8FC60}" destId="{95384E7C-06C6-40D7-8C3A-674BF223125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3629F2-8B87-47AC-B87D-64E1D927EDD8}" type="doc">
      <dgm:prSet loTypeId="urn:microsoft.com/office/officeart/2005/8/layout/venn2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065229F-3717-4A52-AD05-D3DC8E1BF81C}">
      <dgm:prSet phldrT="[Текст]" custT="1"/>
      <dgm:spPr>
        <a:solidFill>
          <a:schemeClr val="accent5">
            <a:hueOff val="0"/>
            <a:satOff val="0"/>
            <a:lumOff val="0"/>
            <a:alpha val="63000"/>
          </a:schemeClr>
        </a:solidFill>
        <a:effectLst>
          <a:outerShdw blurRad="495300" dist="177800" dir="4620000" sx="91000" sy="91000" rotWithShape="0">
            <a:srgbClr val="000000"/>
          </a:outerShdw>
        </a:effectLst>
      </dgm:spPr>
      <dgm:t>
        <a:bodyPr/>
        <a:lstStyle/>
        <a:p>
          <a:r>
            <a:rPr lang="ru-RU" sz="1400" b="1" dirty="0" smtClean="0">
              <a:solidFill>
                <a:srgbClr val="C00000"/>
              </a:solidFill>
              <a:latin typeface="Comic Sans MS" pitchFamily="66" charset="0"/>
            </a:rPr>
            <a:t>Практическое внедрение систем управления</a:t>
          </a:r>
          <a:endParaRPr lang="ru-RU" sz="1400" b="1" dirty="0">
            <a:solidFill>
              <a:srgbClr val="C00000"/>
            </a:solidFill>
            <a:latin typeface="Comic Sans MS" pitchFamily="66" charset="0"/>
          </a:endParaRPr>
        </a:p>
      </dgm:t>
    </dgm:pt>
    <dgm:pt modelId="{BA1DE674-FBBE-46ED-82A6-B114C245195D}" type="parTrans" cxnId="{3FAB387F-B1DA-4505-ABAD-9E370B824848}">
      <dgm:prSet/>
      <dgm:spPr/>
      <dgm:t>
        <a:bodyPr/>
        <a:lstStyle/>
        <a:p>
          <a:endParaRPr lang="ru-RU"/>
        </a:p>
      </dgm:t>
    </dgm:pt>
    <dgm:pt modelId="{77A9EA2B-2E7B-452E-88E6-80AE13B81742}" type="sibTrans" cxnId="{3FAB387F-B1DA-4505-ABAD-9E370B824848}">
      <dgm:prSet/>
      <dgm:spPr/>
      <dgm:t>
        <a:bodyPr/>
        <a:lstStyle/>
        <a:p>
          <a:endParaRPr lang="ru-RU"/>
        </a:p>
      </dgm:t>
    </dgm:pt>
    <dgm:pt modelId="{0405679E-9944-456B-AF71-FA6AE8B124C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  <a:latin typeface="Comic Sans MS" pitchFamily="66" charset="0"/>
            </a:rPr>
            <a:t>Квалификация персонала</a:t>
          </a:r>
          <a:endParaRPr lang="ru-RU" sz="1400" b="1" dirty="0">
            <a:solidFill>
              <a:srgbClr val="C00000"/>
            </a:solidFill>
            <a:latin typeface="Comic Sans MS" pitchFamily="66" charset="0"/>
          </a:endParaRPr>
        </a:p>
      </dgm:t>
    </dgm:pt>
    <dgm:pt modelId="{B449C777-471A-40DC-9B59-18408B9A7D97}" type="parTrans" cxnId="{EFA7A4F1-D8DB-46BD-A29E-D945CA6D8119}">
      <dgm:prSet/>
      <dgm:spPr/>
      <dgm:t>
        <a:bodyPr/>
        <a:lstStyle/>
        <a:p>
          <a:endParaRPr lang="ru-RU"/>
        </a:p>
      </dgm:t>
    </dgm:pt>
    <dgm:pt modelId="{EABA3C31-6D58-4CB1-ABF7-F62771448BB0}" type="sibTrans" cxnId="{EFA7A4F1-D8DB-46BD-A29E-D945CA6D8119}">
      <dgm:prSet/>
      <dgm:spPr/>
      <dgm:t>
        <a:bodyPr/>
        <a:lstStyle/>
        <a:p>
          <a:endParaRPr lang="ru-RU"/>
        </a:p>
      </dgm:t>
    </dgm:pt>
    <dgm:pt modelId="{C04D9843-740B-4943-93D0-DBDAC385DA3E}">
      <dgm:prSet phldrT="[Текст]" custT="1"/>
      <dgm:spPr/>
      <dgm:t>
        <a:bodyPr/>
        <a:lstStyle/>
        <a:p>
          <a:r>
            <a:rPr lang="ru-RU" sz="1300" b="1" dirty="0" smtClean="0">
              <a:solidFill>
                <a:srgbClr val="C00000"/>
              </a:solidFill>
              <a:latin typeface="Comic Sans MS" pitchFamily="66" charset="0"/>
            </a:rPr>
            <a:t>Информационное обеспечение </a:t>
          </a:r>
          <a:endParaRPr lang="ru-RU" sz="1300" b="1" dirty="0">
            <a:solidFill>
              <a:srgbClr val="C00000"/>
            </a:solidFill>
            <a:latin typeface="Comic Sans MS" pitchFamily="66" charset="0"/>
          </a:endParaRPr>
        </a:p>
      </dgm:t>
    </dgm:pt>
    <dgm:pt modelId="{5067042D-A5D7-438C-8640-0E16B7308E8C}" type="parTrans" cxnId="{D0BF7530-3DEC-4012-B8E6-CA81EA77E4A4}">
      <dgm:prSet/>
      <dgm:spPr/>
      <dgm:t>
        <a:bodyPr/>
        <a:lstStyle/>
        <a:p>
          <a:endParaRPr lang="ru-RU"/>
        </a:p>
      </dgm:t>
    </dgm:pt>
    <dgm:pt modelId="{95AE2B44-AC32-44FD-8C20-1A3AA5B6F103}" type="sibTrans" cxnId="{D0BF7530-3DEC-4012-B8E6-CA81EA77E4A4}">
      <dgm:prSet/>
      <dgm:spPr/>
      <dgm:t>
        <a:bodyPr/>
        <a:lstStyle/>
        <a:p>
          <a:endParaRPr lang="ru-RU"/>
        </a:p>
      </dgm:t>
    </dgm:pt>
    <dgm:pt modelId="{5847DEB0-6DA7-4DA0-8634-906E4A4E947B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FF0000"/>
              </a:solidFill>
              <a:latin typeface="Comic Sans MS" pitchFamily="66" charset="0"/>
            </a:rPr>
            <a:t>Методология управления недвижимостью</a:t>
          </a:r>
          <a:endParaRPr lang="ru-RU" sz="1200" b="1" dirty="0">
            <a:solidFill>
              <a:srgbClr val="FF0000"/>
            </a:solidFill>
            <a:latin typeface="Comic Sans MS" pitchFamily="66" charset="0"/>
          </a:endParaRPr>
        </a:p>
      </dgm:t>
    </dgm:pt>
    <dgm:pt modelId="{35E30CF6-753D-447A-9B7A-655764952EAB}" type="parTrans" cxnId="{E230C150-A771-4D6A-B1E4-39939400EC82}">
      <dgm:prSet/>
      <dgm:spPr/>
      <dgm:t>
        <a:bodyPr/>
        <a:lstStyle/>
        <a:p>
          <a:endParaRPr lang="ru-RU"/>
        </a:p>
      </dgm:t>
    </dgm:pt>
    <dgm:pt modelId="{3A822B14-76B2-4174-A3D8-21472F8026E1}" type="sibTrans" cxnId="{E230C150-A771-4D6A-B1E4-39939400EC82}">
      <dgm:prSet/>
      <dgm:spPr/>
      <dgm:t>
        <a:bodyPr/>
        <a:lstStyle/>
        <a:p>
          <a:endParaRPr lang="ru-RU"/>
        </a:p>
      </dgm:t>
    </dgm:pt>
    <dgm:pt modelId="{99DA97E8-26B7-4A31-91E9-0F7538CA4135}" type="pres">
      <dgm:prSet presAssocID="{583629F2-8B87-47AC-B87D-64E1D927EDD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E34065-CFCD-4C27-A94F-E59C45FE6528}" type="pres">
      <dgm:prSet presAssocID="{583629F2-8B87-47AC-B87D-64E1D927EDD8}" presName="comp1" presStyleCnt="0"/>
      <dgm:spPr/>
    </dgm:pt>
    <dgm:pt modelId="{403E573E-35EC-4D44-A822-C5027A582F72}" type="pres">
      <dgm:prSet presAssocID="{583629F2-8B87-47AC-B87D-64E1D927EDD8}" presName="circle1" presStyleLbl="node1" presStyleIdx="0" presStyleCnt="4" custScaleX="147619" custLinFactNeighborX="3175" custLinFactNeighborY="-2222"/>
      <dgm:spPr/>
      <dgm:t>
        <a:bodyPr/>
        <a:lstStyle/>
        <a:p>
          <a:endParaRPr lang="ru-RU"/>
        </a:p>
      </dgm:t>
    </dgm:pt>
    <dgm:pt modelId="{FF9EF53F-E5FE-40A0-AEA2-4F80821E0753}" type="pres">
      <dgm:prSet presAssocID="{583629F2-8B87-47AC-B87D-64E1D927EDD8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00C20-99D1-4F0D-94D5-634E6B432B1C}" type="pres">
      <dgm:prSet presAssocID="{583629F2-8B87-47AC-B87D-64E1D927EDD8}" presName="comp2" presStyleCnt="0"/>
      <dgm:spPr/>
    </dgm:pt>
    <dgm:pt modelId="{FEEA1E0A-84EE-4F19-9022-6578D3649B66}" type="pres">
      <dgm:prSet presAssocID="{583629F2-8B87-47AC-B87D-64E1D927EDD8}" presName="circle2" presStyleLbl="node1" presStyleIdx="1" presStyleCnt="4" custAng="0" custScaleX="132937" custScaleY="98412" custLinFactNeighborX="3969" custLinFactNeighborY="-794"/>
      <dgm:spPr/>
      <dgm:t>
        <a:bodyPr/>
        <a:lstStyle/>
        <a:p>
          <a:endParaRPr lang="ru-RU"/>
        </a:p>
      </dgm:t>
    </dgm:pt>
    <dgm:pt modelId="{23795A62-F8A3-4CED-AEA7-5C3EFE4D4BA7}" type="pres">
      <dgm:prSet presAssocID="{583629F2-8B87-47AC-B87D-64E1D927EDD8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7620B-504B-4242-938A-9504A0AC81C4}" type="pres">
      <dgm:prSet presAssocID="{583629F2-8B87-47AC-B87D-64E1D927EDD8}" presName="comp3" presStyleCnt="0"/>
      <dgm:spPr/>
    </dgm:pt>
    <dgm:pt modelId="{938FE299-9F69-4138-84FC-9C0EEF3C2857}" type="pres">
      <dgm:prSet presAssocID="{583629F2-8B87-47AC-B87D-64E1D927EDD8}" presName="circle3" presStyleLbl="node1" presStyleIdx="2" presStyleCnt="4" custScaleX="124339" custScaleY="106349" custLinFactNeighborX="5291" custLinFactNeighborY="3704"/>
      <dgm:spPr/>
      <dgm:t>
        <a:bodyPr/>
        <a:lstStyle/>
        <a:p>
          <a:endParaRPr lang="ru-RU"/>
        </a:p>
      </dgm:t>
    </dgm:pt>
    <dgm:pt modelId="{2B93CE42-1AB4-4FD8-982A-1FC41A11417E}" type="pres">
      <dgm:prSet presAssocID="{583629F2-8B87-47AC-B87D-64E1D927EDD8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B0E136-F9CC-4C8F-BA72-BB5528A8FC60}" type="pres">
      <dgm:prSet presAssocID="{583629F2-8B87-47AC-B87D-64E1D927EDD8}" presName="comp4" presStyleCnt="0"/>
      <dgm:spPr/>
    </dgm:pt>
    <dgm:pt modelId="{DD97208B-E58C-42CE-BF37-AB80985E4F53}" type="pres">
      <dgm:prSet presAssocID="{583629F2-8B87-47AC-B87D-64E1D927EDD8}" presName="circle4" presStyleLbl="node1" presStyleIdx="3" presStyleCnt="4" custScaleX="107143" custLinFactNeighborX="7937" custLinFactNeighborY="-794"/>
      <dgm:spPr/>
      <dgm:t>
        <a:bodyPr/>
        <a:lstStyle/>
        <a:p>
          <a:endParaRPr lang="ru-RU"/>
        </a:p>
      </dgm:t>
    </dgm:pt>
    <dgm:pt modelId="{95384E7C-06C6-40D7-8C3A-674BF2231255}" type="pres">
      <dgm:prSet presAssocID="{583629F2-8B87-47AC-B87D-64E1D927EDD8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5D7F95-6E40-490B-9270-96AAFCB9441D}" type="presOf" srcId="{5847DEB0-6DA7-4DA0-8634-906E4A4E947B}" destId="{DD97208B-E58C-42CE-BF37-AB80985E4F53}" srcOrd="0" destOrd="0" presId="urn:microsoft.com/office/officeart/2005/8/layout/venn2"/>
    <dgm:cxn modelId="{EFA7A4F1-D8DB-46BD-A29E-D945CA6D8119}" srcId="{583629F2-8B87-47AC-B87D-64E1D927EDD8}" destId="{0405679E-9944-456B-AF71-FA6AE8B124C4}" srcOrd="1" destOrd="0" parTransId="{B449C777-471A-40DC-9B59-18408B9A7D97}" sibTransId="{EABA3C31-6D58-4CB1-ABF7-F62771448BB0}"/>
    <dgm:cxn modelId="{ACFE0D2E-1E88-4D1A-93B2-139EF1CF84C7}" type="presOf" srcId="{6065229F-3717-4A52-AD05-D3DC8E1BF81C}" destId="{403E573E-35EC-4D44-A822-C5027A582F72}" srcOrd="0" destOrd="0" presId="urn:microsoft.com/office/officeart/2005/8/layout/venn2"/>
    <dgm:cxn modelId="{4F669DF5-FF99-4224-A63B-957C9DD706E7}" type="presOf" srcId="{583629F2-8B87-47AC-B87D-64E1D927EDD8}" destId="{99DA97E8-26B7-4A31-91E9-0F7538CA4135}" srcOrd="0" destOrd="0" presId="urn:microsoft.com/office/officeart/2005/8/layout/venn2"/>
    <dgm:cxn modelId="{D45BC337-B02D-45AF-9CE7-E5BBF61F9A93}" type="presOf" srcId="{0405679E-9944-456B-AF71-FA6AE8B124C4}" destId="{FEEA1E0A-84EE-4F19-9022-6578D3649B66}" srcOrd="0" destOrd="0" presId="urn:microsoft.com/office/officeart/2005/8/layout/venn2"/>
    <dgm:cxn modelId="{E230C150-A771-4D6A-B1E4-39939400EC82}" srcId="{583629F2-8B87-47AC-B87D-64E1D927EDD8}" destId="{5847DEB0-6DA7-4DA0-8634-906E4A4E947B}" srcOrd="3" destOrd="0" parTransId="{35E30CF6-753D-447A-9B7A-655764952EAB}" sibTransId="{3A822B14-76B2-4174-A3D8-21472F8026E1}"/>
    <dgm:cxn modelId="{DE5608DB-4C23-4DFE-9B8F-0EBE240BF4F4}" type="presOf" srcId="{C04D9843-740B-4943-93D0-DBDAC385DA3E}" destId="{938FE299-9F69-4138-84FC-9C0EEF3C2857}" srcOrd="0" destOrd="0" presId="urn:microsoft.com/office/officeart/2005/8/layout/venn2"/>
    <dgm:cxn modelId="{3FAB387F-B1DA-4505-ABAD-9E370B824848}" srcId="{583629F2-8B87-47AC-B87D-64E1D927EDD8}" destId="{6065229F-3717-4A52-AD05-D3DC8E1BF81C}" srcOrd="0" destOrd="0" parTransId="{BA1DE674-FBBE-46ED-82A6-B114C245195D}" sibTransId="{77A9EA2B-2E7B-452E-88E6-80AE13B81742}"/>
    <dgm:cxn modelId="{5AFC6D2C-E1BC-4B52-B1F7-356659919420}" type="presOf" srcId="{C04D9843-740B-4943-93D0-DBDAC385DA3E}" destId="{2B93CE42-1AB4-4FD8-982A-1FC41A11417E}" srcOrd="1" destOrd="0" presId="urn:microsoft.com/office/officeart/2005/8/layout/venn2"/>
    <dgm:cxn modelId="{D0BF7530-3DEC-4012-B8E6-CA81EA77E4A4}" srcId="{583629F2-8B87-47AC-B87D-64E1D927EDD8}" destId="{C04D9843-740B-4943-93D0-DBDAC385DA3E}" srcOrd="2" destOrd="0" parTransId="{5067042D-A5D7-438C-8640-0E16B7308E8C}" sibTransId="{95AE2B44-AC32-44FD-8C20-1A3AA5B6F103}"/>
    <dgm:cxn modelId="{2112C43B-772A-433C-B90D-C91408B51516}" type="presOf" srcId="{5847DEB0-6DA7-4DA0-8634-906E4A4E947B}" destId="{95384E7C-06C6-40D7-8C3A-674BF2231255}" srcOrd="1" destOrd="0" presId="urn:microsoft.com/office/officeart/2005/8/layout/venn2"/>
    <dgm:cxn modelId="{45047243-9D5A-45E5-A582-46AE1D67A21F}" type="presOf" srcId="{6065229F-3717-4A52-AD05-D3DC8E1BF81C}" destId="{FF9EF53F-E5FE-40A0-AEA2-4F80821E0753}" srcOrd="1" destOrd="0" presId="urn:microsoft.com/office/officeart/2005/8/layout/venn2"/>
    <dgm:cxn modelId="{8E4DB518-E6AF-44AE-94EB-62D9E2F0C022}" type="presOf" srcId="{0405679E-9944-456B-AF71-FA6AE8B124C4}" destId="{23795A62-F8A3-4CED-AEA7-5C3EFE4D4BA7}" srcOrd="1" destOrd="0" presId="urn:microsoft.com/office/officeart/2005/8/layout/venn2"/>
    <dgm:cxn modelId="{7A29446E-A127-4C3A-AFCF-19F8DA8B6D18}" type="presParOf" srcId="{99DA97E8-26B7-4A31-91E9-0F7538CA4135}" destId="{56E34065-CFCD-4C27-A94F-E59C45FE6528}" srcOrd="0" destOrd="0" presId="urn:microsoft.com/office/officeart/2005/8/layout/venn2"/>
    <dgm:cxn modelId="{8FFD2FC0-914F-4275-A4A1-3F6416A4DD01}" type="presParOf" srcId="{56E34065-CFCD-4C27-A94F-E59C45FE6528}" destId="{403E573E-35EC-4D44-A822-C5027A582F72}" srcOrd="0" destOrd="0" presId="urn:microsoft.com/office/officeart/2005/8/layout/venn2"/>
    <dgm:cxn modelId="{D77A0ED6-9998-4C6C-AD8E-9835B24CCB57}" type="presParOf" srcId="{56E34065-CFCD-4C27-A94F-E59C45FE6528}" destId="{FF9EF53F-E5FE-40A0-AEA2-4F80821E0753}" srcOrd="1" destOrd="0" presId="urn:microsoft.com/office/officeart/2005/8/layout/venn2"/>
    <dgm:cxn modelId="{FF78BD05-76BA-46CC-9905-32633B4E167B}" type="presParOf" srcId="{99DA97E8-26B7-4A31-91E9-0F7538CA4135}" destId="{00B00C20-99D1-4F0D-94D5-634E6B432B1C}" srcOrd="1" destOrd="0" presId="urn:microsoft.com/office/officeart/2005/8/layout/venn2"/>
    <dgm:cxn modelId="{EC313F11-8A04-4E15-80B6-6A79510C7935}" type="presParOf" srcId="{00B00C20-99D1-4F0D-94D5-634E6B432B1C}" destId="{FEEA1E0A-84EE-4F19-9022-6578D3649B66}" srcOrd="0" destOrd="0" presId="urn:microsoft.com/office/officeart/2005/8/layout/venn2"/>
    <dgm:cxn modelId="{9A1A6A11-3727-467C-88C5-748AC3F05A4C}" type="presParOf" srcId="{00B00C20-99D1-4F0D-94D5-634E6B432B1C}" destId="{23795A62-F8A3-4CED-AEA7-5C3EFE4D4BA7}" srcOrd="1" destOrd="0" presId="urn:microsoft.com/office/officeart/2005/8/layout/venn2"/>
    <dgm:cxn modelId="{EADD3F18-613F-40D2-B120-3BF48FB0C336}" type="presParOf" srcId="{99DA97E8-26B7-4A31-91E9-0F7538CA4135}" destId="{B037620B-504B-4242-938A-9504A0AC81C4}" srcOrd="2" destOrd="0" presId="urn:microsoft.com/office/officeart/2005/8/layout/venn2"/>
    <dgm:cxn modelId="{DD52C7BA-658D-4CF3-956B-D02A1EF564EA}" type="presParOf" srcId="{B037620B-504B-4242-938A-9504A0AC81C4}" destId="{938FE299-9F69-4138-84FC-9C0EEF3C2857}" srcOrd="0" destOrd="0" presId="urn:microsoft.com/office/officeart/2005/8/layout/venn2"/>
    <dgm:cxn modelId="{5AA5FC44-5617-44EE-820F-1D5D013AF166}" type="presParOf" srcId="{B037620B-504B-4242-938A-9504A0AC81C4}" destId="{2B93CE42-1AB4-4FD8-982A-1FC41A11417E}" srcOrd="1" destOrd="0" presId="urn:microsoft.com/office/officeart/2005/8/layout/venn2"/>
    <dgm:cxn modelId="{12F864B2-0CE6-401D-8D55-5DE3C834E2A6}" type="presParOf" srcId="{99DA97E8-26B7-4A31-91E9-0F7538CA4135}" destId="{52B0E136-F9CC-4C8F-BA72-BB5528A8FC60}" srcOrd="3" destOrd="0" presId="urn:microsoft.com/office/officeart/2005/8/layout/venn2"/>
    <dgm:cxn modelId="{CF29B7B2-9819-4090-AEA9-B5A569FC04FC}" type="presParOf" srcId="{52B0E136-F9CC-4C8F-BA72-BB5528A8FC60}" destId="{DD97208B-E58C-42CE-BF37-AB80985E4F53}" srcOrd="0" destOrd="0" presId="urn:microsoft.com/office/officeart/2005/8/layout/venn2"/>
    <dgm:cxn modelId="{8B5AB312-AA8E-4BEA-99B5-70C779A675ED}" type="presParOf" srcId="{52B0E136-F9CC-4C8F-BA72-BB5528A8FC60}" destId="{95384E7C-06C6-40D7-8C3A-674BF223125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E573E-35EC-4D44-A822-C5027A582F72}">
      <dsp:nvSpPr>
        <dsp:cNvPr id="0" name=""/>
        <dsp:cNvSpPr/>
      </dsp:nvSpPr>
      <dsp:spPr>
        <a:xfrm>
          <a:off x="609605" y="-45718"/>
          <a:ext cx="5867389" cy="48006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/>
              </a:solidFill>
              <a:latin typeface="Comic Sans MS" pitchFamily="66" charset="0"/>
            </a:rPr>
            <a:t>Мотивация руководства</a:t>
          </a:r>
          <a:endParaRPr lang="ru-RU" sz="1400" b="1" kern="1200" dirty="0">
            <a:solidFill>
              <a:schemeClr val="accent6"/>
            </a:solidFill>
            <a:latin typeface="Comic Sans MS" pitchFamily="66" charset="0"/>
          </a:endParaRPr>
        </a:p>
      </dsp:txBody>
      <dsp:txXfrm>
        <a:off x="2723038" y="194311"/>
        <a:ext cx="1640522" cy="720090"/>
      </dsp:txXfrm>
    </dsp:sp>
    <dsp:sp modelId="{FEEA1E0A-84EE-4F19-9022-6578D3649B66}">
      <dsp:nvSpPr>
        <dsp:cNvPr id="0" name=""/>
        <dsp:cNvSpPr/>
      </dsp:nvSpPr>
      <dsp:spPr>
        <a:xfrm>
          <a:off x="1447799" y="914401"/>
          <a:ext cx="4191000" cy="3840480"/>
        </a:xfrm>
        <a:prstGeom prst="ellipse">
          <a:avLst/>
        </a:prstGeom>
        <a:solidFill>
          <a:schemeClr val="accent5">
            <a:hueOff val="1085675"/>
            <a:satOff val="3732"/>
            <a:lumOff val="-17909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Comic Sans MS" pitchFamily="66" charset="0"/>
            </a:rPr>
            <a:t>Квалификация персонала</a:t>
          </a:r>
          <a:endParaRPr lang="ru-RU" sz="13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2810922" y="1144830"/>
        <a:ext cx="1464754" cy="691286"/>
      </dsp:txXfrm>
    </dsp:sp>
    <dsp:sp modelId="{938FE299-9F69-4138-84FC-9C0EEF3C2857}">
      <dsp:nvSpPr>
        <dsp:cNvPr id="0" name=""/>
        <dsp:cNvSpPr/>
      </dsp:nvSpPr>
      <dsp:spPr>
        <a:xfrm>
          <a:off x="1752594" y="1752610"/>
          <a:ext cx="3581410" cy="3063234"/>
        </a:xfrm>
        <a:prstGeom prst="ellipse">
          <a:avLst/>
        </a:prstGeom>
        <a:solidFill>
          <a:schemeClr val="accent5">
            <a:hueOff val="2171350"/>
            <a:satOff val="7464"/>
            <a:lumOff val="-35817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Comic Sans MS" pitchFamily="66" charset="0"/>
            </a:rPr>
            <a:t>Информационное обеспечение </a:t>
          </a:r>
          <a:endParaRPr lang="ru-RU" sz="13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2708831" y="1982352"/>
        <a:ext cx="1668937" cy="689227"/>
      </dsp:txXfrm>
    </dsp:sp>
    <dsp:sp modelId="{DD97208B-E58C-42CE-BF37-AB80985E4F53}">
      <dsp:nvSpPr>
        <dsp:cNvPr id="0" name=""/>
        <dsp:cNvSpPr/>
      </dsp:nvSpPr>
      <dsp:spPr>
        <a:xfrm>
          <a:off x="2514598" y="2834641"/>
          <a:ext cx="2057402" cy="1920240"/>
        </a:xfrm>
        <a:prstGeom prst="ellipse">
          <a:avLst/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omic Sans MS" pitchFamily="66" charset="0"/>
            </a:rPr>
            <a:t>Методология управления недвижимостью</a:t>
          </a:r>
          <a:endParaRPr lang="ru-RU" sz="1200" b="1" kern="1200" dirty="0">
            <a:latin typeface="Comic Sans MS" pitchFamily="66" charset="0"/>
          </a:endParaRPr>
        </a:p>
      </dsp:txBody>
      <dsp:txXfrm>
        <a:off x="2815898" y="3314701"/>
        <a:ext cx="1454803" cy="960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E573E-35EC-4D44-A822-C5027A582F72}">
      <dsp:nvSpPr>
        <dsp:cNvPr id="0" name=""/>
        <dsp:cNvSpPr/>
      </dsp:nvSpPr>
      <dsp:spPr>
        <a:xfrm>
          <a:off x="533420" y="-45718"/>
          <a:ext cx="7086597" cy="4800600"/>
        </a:xfrm>
        <a:prstGeom prst="ellipse">
          <a:avLst/>
        </a:prstGeom>
        <a:solidFill>
          <a:schemeClr val="accent5">
            <a:hueOff val="0"/>
            <a:satOff val="0"/>
            <a:lumOff val="0"/>
            <a:alpha val="63000"/>
          </a:schemeClr>
        </a:solidFill>
        <a:ln>
          <a:noFill/>
        </a:ln>
        <a:effectLst>
          <a:outerShdw blurRad="495300" dist="177800" dir="4620000" sx="91000" sy="91000" rotWithShape="0">
            <a:srgbClr val="000000"/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Comic Sans MS" pitchFamily="66" charset="0"/>
            </a:rPr>
            <a:t>Практическое внедрение систем управления</a:t>
          </a:r>
          <a:endParaRPr lang="ru-RU" sz="1400" b="1" kern="1200" dirty="0">
            <a:solidFill>
              <a:srgbClr val="C00000"/>
            </a:solidFill>
            <a:latin typeface="Comic Sans MS" pitchFamily="66" charset="0"/>
          </a:endParaRPr>
        </a:p>
      </dsp:txBody>
      <dsp:txXfrm>
        <a:off x="3086012" y="194311"/>
        <a:ext cx="1981412" cy="720090"/>
      </dsp:txXfrm>
    </dsp:sp>
    <dsp:sp modelId="{FEEA1E0A-84EE-4F19-9022-6578D3649B66}">
      <dsp:nvSpPr>
        <dsp:cNvPr id="0" name=""/>
        <dsp:cNvSpPr/>
      </dsp:nvSpPr>
      <dsp:spPr>
        <a:xfrm>
          <a:off x="1524019" y="914401"/>
          <a:ext cx="5105418" cy="3779493"/>
        </a:xfrm>
        <a:prstGeom prst="ellipse">
          <a:avLst/>
        </a:prstGeom>
        <a:solidFill>
          <a:schemeClr val="accent5">
            <a:hueOff val="1085675"/>
            <a:satOff val="3732"/>
            <a:lumOff val="-17909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Comic Sans MS" pitchFamily="66" charset="0"/>
            </a:rPr>
            <a:t>Квалификация персонала</a:t>
          </a:r>
          <a:endParaRPr lang="ru-RU" sz="1400" b="1" kern="1200" dirty="0">
            <a:solidFill>
              <a:srgbClr val="C00000"/>
            </a:solidFill>
            <a:latin typeface="Comic Sans MS" pitchFamily="66" charset="0"/>
          </a:endParaRPr>
        </a:p>
      </dsp:txBody>
      <dsp:txXfrm>
        <a:off x="3184556" y="1141171"/>
        <a:ext cx="1784343" cy="680308"/>
      </dsp:txXfrm>
    </dsp:sp>
    <dsp:sp modelId="{938FE299-9F69-4138-84FC-9C0EEF3C2857}">
      <dsp:nvSpPr>
        <dsp:cNvPr id="0" name=""/>
        <dsp:cNvSpPr/>
      </dsp:nvSpPr>
      <dsp:spPr>
        <a:xfrm>
          <a:off x="2285994" y="1783084"/>
          <a:ext cx="3581410" cy="3063234"/>
        </a:xfrm>
        <a:prstGeom prst="ellipse">
          <a:avLst/>
        </a:prstGeom>
        <a:solidFill>
          <a:schemeClr val="accent5">
            <a:hueOff val="2171350"/>
            <a:satOff val="7464"/>
            <a:lumOff val="-35817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C00000"/>
              </a:solidFill>
              <a:latin typeface="Comic Sans MS" pitchFamily="66" charset="0"/>
            </a:rPr>
            <a:t>Информационное обеспечение </a:t>
          </a:r>
          <a:endParaRPr lang="ru-RU" sz="1300" b="1" kern="1200" dirty="0">
            <a:solidFill>
              <a:srgbClr val="C00000"/>
            </a:solidFill>
            <a:latin typeface="Comic Sans MS" pitchFamily="66" charset="0"/>
          </a:endParaRPr>
        </a:p>
      </dsp:txBody>
      <dsp:txXfrm>
        <a:off x="3242231" y="2012827"/>
        <a:ext cx="1668937" cy="689227"/>
      </dsp:txXfrm>
    </dsp:sp>
    <dsp:sp modelId="{DD97208B-E58C-42CE-BF37-AB80985E4F53}">
      <dsp:nvSpPr>
        <dsp:cNvPr id="0" name=""/>
        <dsp:cNvSpPr/>
      </dsp:nvSpPr>
      <dsp:spPr>
        <a:xfrm>
          <a:off x="3048008" y="2819394"/>
          <a:ext cx="2057402" cy="1920240"/>
        </a:xfrm>
        <a:prstGeom prst="ellipse">
          <a:avLst/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  <a:latin typeface="Comic Sans MS" pitchFamily="66" charset="0"/>
            </a:rPr>
            <a:t>Методология управления недвижимостью</a:t>
          </a:r>
          <a:endParaRPr lang="ru-RU" sz="1200" b="1" kern="1200" dirty="0">
            <a:solidFill>
              <a:srgbClr val="FF0000"/>
            </a:solidFill>
            <a:latin typeface="Comic Sans MS" pitchFamily="66" charset="0"/>
          </a:endParaRPr>
        </a:p>
      </dsp:txBody>
      <dsp:txXfrm>
        <a:off x="3349307" y="3299454"/>
        <a:ext cx="1454803" cy="960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PPP_SBUSC_TLE_Last_Pie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5029200"/>
            <a:ext cx="8839200" cy="990600"/>
          </a:xfrm>
        </p:spPr>
        <p:txBody>
          <a:bodyPr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6019800"/>
            <a:ext cx="8839200" cy="533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AC7600-60BD-42CE-9BEA-1A0D1F4836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EDE39-94FB-4D30-88FD-DC25733E7B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152400"/>
            <a:ext cx="1809750" cy="6324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52600" y="152400"/>
            <a:ext cx="5276850" cy="6324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C26A1-9A84-4CDC-B62A-418046D2ED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295ED-E8D2-405E-BD60-FE5AD0D57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16BC0-D402-4870-9E61-BB8CB51B07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5000" y="1676400"/>
            <a:ext cx="34671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24500" y="1676400"/>
            <a:ext cx="34671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2668E-B066-4318-B40F-0AF5EF1AA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5AD5B-D22F-4A44-97E1-4C291C970D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FC2FD-562D-42AA-B59D-E05CBB878F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9A74D-8A3C-42CA-B231-AB061E6D24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091B4-7447-4262-95E4-966270430E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1488-78B6-4263-B32A-32B433128A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PPP_SBUSC_TXT_Last_Piec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52400"/>
            <a:ext cx="716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676400"/>
            <a:ext cx="7086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B290BF-8AF8-4542-8979-58EB1C56C184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212747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212747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212747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12747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212747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1274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1274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1274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1274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1274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almaster.ru/images/FBookBig.jpg" TargetMode="External"/><Relationship Id="rId13" Type="http://schemas.openxmlformats.org/officeDocument/2006/relationships/image" Target="../media/image14.gif"/><Relationship Id="rId3" Type="http://schemas.openxmlformats.org/officeDocument/2006/relationships/hyperlink" Target="http://www.valmaster.ru/books/index.php" TargetMode="External"/><Relationship Id="rId7" Type="http://schemas.openxmlformats.org/officeDocument/2006/relationships/image" Target="../media/image11.jpeg"/><Relationship Id="rId12" Type="http://schemas.openxmlformats.org/officeDocument/2006/relationships/hyperlink" Target="http://www.valmaster.ru/images/ABookBig.GIF" TargetMode="External"/><Relationship Id="rId17" Type="http://schemas.openxmlformats.org/officeDocument/2006/relationships/image" Target="../media/image18.gif"/><Relationship Id="rId2" Type="http://schemas.openxmlformats.org/officeDocument/2006/relationships/image" Target="../media/image6.png"/><Relationship Id="rId16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3.gif"/><Relationship Id="rId5" Type="http://schemas.openxmlformats.org/officeDocument/2006/relationships/image" Target="../media/image9.jpeg"/><Relationship Id="rId15" Type="http://schemas.openxmlformats.org/officeDocument/2006/relationships/image" Target="../media/image16.gif"/><Relationship Id="rId10" Type="http://schemas.openxmlformats.org/officeDocument/2006/relationships/hyperlink" Target="http://www.valmaster.ru/images/OBookBig.GIF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2.jpeg"/><Relationship Id="rId1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5410200"/>
            <a:ext cx="8610600" cy="990600"/>
          </a:xfrm>
        </p:spPr>
        <p:txBody>
          <a:bodyPr/>
          <a:lstStyle/>
          <a:p>
            <a:pPr algn="r"/>
            <a:r>
              <a:rPr lang="ru-RU" sz="2400" dirty="0" smtClean="0">
                <a:latin typeface="Comic Sans MS" pitchFamily="66" charset="0"/>
              </a:rPr>
              <a:t>Методическое обеспечение и информационные технологии управления недвижимостью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1993-201</a:t>
            </a:r>
            <a:r>
              <a:rPr lang="en-US" sz="2000" dirty="0" smtClean="0">
                <a:latin typeface="Comic Sans MS" pitchFamily="66" charset="0"/>
              </a:rPr>
              <a:t>5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33400"/>
            <a:ext cx="8534400" cy="1219200"/>
          </a:xfrm>
        </p:spPr>
        <p:txBody>
          <a:bodyPr/>
          <a:lstStyle/>
          <a:p>
            <a:pPr algn="r"/>
            <a:r>
              <a:rPr lang="ru-RU" sz="2800" b="1" dirty="0" smtClean="0">
                <a:latin typeface="Comic Sans MS" pitchFamily="66" charset="0"/>
                <a:cs typeface="Tahoma" pitchFamily="34" charset="0"/>
              </a:rPr>
              <a:t>Научно-производственный центр инновационных </a:t>
            </a:r>
            <a:r>
              <a:rPr lang="ru-RU" sz="2800" b="1" dirty="0" smtClean="0">
                <a:latin typeface="Comic Sans MS" pitchFamily="66" charset="0"/>
                <a:cs typeface="Tahoma" pitchFamily="34" charset="0"/>
              </a:rPr>
              <a:t>технологий </a:t>
            </a:r>
            <a:r>
              <a:rPr lang="ru-RU" sz="2800" b="1" dirty="0" smtClean="0">
                <a:latin typeface="Comic Sans MS" pitchFamily="66" charset="0"/>
                <a:cs typeface="Tahoma" pitchFamily="34" charset="0"/>
              </a:rPr>
              <a:t>в недвижимости</a:t>
            </a:r>
          </a:p>
          <a:p>
            <a:pPr algn="r"/>
            <a:r>
              <a:rPr lang="ru-RU" sz="4800" b="1" baseline="30000" dirty="0" smtClean="0">
                <a:latin typeface="Comic Sans MS" pitchFamily="66" charset="0"/>
                <a:cs typeface="Tahoma" pitchFamily="34" charset="0"/>
              </a:rPr>
              <a:t>«ИНТЕХНЕДВИЖИМОСТЬ»</a:t>
            </a:r>
            <a:endParaRPr lang="ru-RU" sz="4800" b="1" baseline="30000" dirty="0">
              <a:latin typeface="Comic Sans MS" pitchFamily="66" charset="0"/>
              <a:cs typeface="Tahoma" pitchFamily="34" charset="0"/>
            </a:endParaRPr>
          </a:p>
        </p:txBody>
      </p:sp>
      <p:pic>
        <p:nvPicPr>
          <p:cNvPr id="6146" name="Picture 2" descr="http://www.valmaster.ru/images/oracle_partn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828800"/>
            <a:ext cx="1390650" cy="372752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</p:pic>
      <p:pic>
        <p:nvPicPr>
          <p:cNvPr id="6148" name="Picture 4" descr="http://www.valmaster.ru/images/autodesk_part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362200"/>
            <a:ext cx="1371600" cy="400049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05000" y="1905000"/>
          <a:ext cx="7086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52600" y="1524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all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Создание системы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all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управления недвижимостью</a:t>
            </a:r>
            <a:endParaRPr kumimoji="0" lang="ru-RU" sz="1600" b="1" i="0" u="none" strike="noStrike" kern="0" cap="all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057400" y="1295400"/>
            <a:ext cx="647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Ключевые факторы 100%-ого результата </a:t>
            </a:r>
            <a:endParaRPr kumimoji="0" lang="ru-RU" sz="2000" b="1" i="0" u="none" strike="noStrike" kern="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1" name="Picture 16" descr="C:\Users\DTaylor\Downloads\PPP_IBUSC_CLP_Connected_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152400"/>
            <a:ext cx="1207693" cy="105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3000" y="1905000"/>
          <a:ext cx="7848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52600" y="1524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all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Создание системы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all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управления недвижимостью</a:t>
            </a:r>
            <a:endParaRPr kumimoji="0" lang="ru-RU" sz="1600" b="1" i="0" u="none" strike="noStrike" kern="0" cap="all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438400" y="1066800"/>
            <a:ext cx="548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Ключевые компетенции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НПЦ «ИНТЕХНЕДВИЖИМОСТЬ» </a:t>
            </a:r>
            <a:endParaRPr kumimoji="0" lang="ru-RU" sz="2000" b="1" i="0" u="none" strike="noStrike" kern="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8" name="Picture 16" descr="C:\Users\DTaylor\Downloads\PPP_IBUSC_CLP_Connected_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152400"/>
            <a:ext cx="1207693" cy="105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000" y="2286000"/>
            <a:ext cx="7086600" cy="4419600"/>
          </a:xfrm>
        </p:spPr>
        <p:txBody>
          <a:bodyPr/>
          <a:lstStyle/>
          <a:p>
            <a:r>
              <a:rPr lang="ru-RU" sz="1600" dirty="0" smtClean="0">
                <a:solidFill>
                  <a:schemeClr val="accent6"/>
                </a:solidFill>
                <a:latin typeface="Comic Sans MS" pitchFamily="66" charset="0"/>
              </a:rPr>
              <a:t>Стратегический план управления активами недвижимости</a:t>
            </a:r>
          </a:p>
          <a:p>
            <a:pPr lvl="0"/>
            <a:r>
              <a:rPr lang="ru-RU" sz="1600" dirty="0" smtClean="0">
                <a:solidFill>
                  <a:schemeClr val="accent6"/>
                </a:solidFill>
                <a:latin typeface="Comic Sans MS" pitchFamily="66" charset="0"/>
              </a:rPr>
              <a:t>Стратегический план эксплуатации</a:t>
            </a:r>
          </a:p>
          <a:p>
            <a:pPr lvl="0"/>
            <a:r>
              <a:rPr lang="ru-RU" sz="1600" dirty="0" smtClean="0">
                <a:solidFill>
                  <a:schemeClr val="accent6"/>
                </a:solidFill>
                <a:latin typeface="Comic Sans MS" pitchFamily="66" charset="0"/>
              </a:rPr>
              <a:t>Политика и Стандарты эксплуатации</a:t>
            </a:r>
          </a:p>
          <a:p>
            <a:pPr lvl="0"/>
            <a:r>
              <a:rPr lang="ru-RU" sz="1600" dirty="0" smtClean="0">
                <a:solidFill>
                  <a:schemeClr val="accent6"/>
                </a:solidFill>
                <a:latin typeface="Comic Sans MS" pitchFamily="66" charset="0"/>
              </a:rPr>
              <a:t>Руководство по ведению реестра объектов недвижимости</a:t>
            </a:r>
          </a:p>
          <a:p>
            <a:pPr lvl="0"/>
            <a:r>
              <a:rPr lang="ru-RU" sz="1600" dirty="0" smtClean="0">
                <a:solidFill>
                  <a:schemeClr val="accent6"/>
                </a:solidFill>
                <a:latin typeface="Comic Sans MS" pitchFamily="66" charset="0"/>
              </a:rPr>
              <a:t>Руководство по ведению реестра объектов эксплуатации</a:t>
            </a:r>
          </a:p>
          <a:p>
            <a:pPr lvl="0"/>
            <a:r>
              <a:rPr lang="ru-RU" sz="1600" dirty="0" smtClean="0">
                <a:solidFill>
                  <a:schemeClr val="accent6"/>
                </a:solidFill>
                <a:latin typeface="Comic Sans MS" pitchFamily="66" charset="0"/>
              </a:rPr>
              <a:t>Руководство по эксплуатационному аудиту</a:t>
            </a:r>
          </a:p>
          <a:p>
            <a:pPr lvl="0"/>
            <a:r>
              <a:rPr lang="ru-RU" sz="1600" dirty="0" smtClean="0">
                <a:solidFill>
                  <a:schemeClr val="accent6"/>
                </a:solidFill>
                <a:latin typeface="Comic Sans MS" pitchFamily="66" charset="0"/>
              </a:rPr>
              <a:t>Руководство по оценке эксплуатационного состояния</a:t>
            </a:r>
          </a:p>
          <a:p>
            <a:pPr lvl="0"/>
            <a:r>
              <a:rPr lang="ru-RU" sz="1600" dirty="0" smtClean="0">
                <a:solidFill>
                  <a:schemeClr val="accent6"/>
                </a:solidFill>
                <a:latin typeface="Comic Sans MS" pitchFamily="66" charset="0"/>
              </a:rPr>
              <a:t>Руководство по планированию: аренды, эксплуатации и т.д.</a:t>
            </a:r>
          </a:p>
          <a:p>
            <a:pPr lvl="0"/>
            <a:r>
              <a:rPr lang="ru-RU" sz="1600" dirty="0" smtClean="0">
                <a:solidFill>
                  <a:schemeClr val="accent6"/>
                </a:solidFill>
                <a:latin typeface="Comic Sans MS" pitchFamily="66" charset="0"/>
              </a:rPr>
              <a:t>Положение об организации обслуживания на основе </a:t>
            </a:r>
            <a:r>
              <a:rPr lang="en-US" sz="1600" dirty="0" smtClean="0">
                <a:solidFill>
                  <a:schemeClr val="accent6"/>
                </a:solidFill>
                <a:latin typeface="Comic Sans MS" pitchFamily="66" charset="0"/>
              </a:rPr>
              <a:t>SLA</a:t>
            </a:r>
            <a:endParaRPr lang="ru-RU" sz="1600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 lvl="0"/>
            <a:r>
              <a:rPr lang="ru-RU" sz="1600" dirty="0" smtClean="0">
                <a:solidFill>
                  <a:schemeClr val="accent6"/>
                </a:solidFill>
                <a:latin typeface="Comic Sans MS" pitchFamily="66" charset="0"/>
              </a:rPr>
              <a:t>Положение по разработке и внедрению специфических ключевых показателей эффективности (аренда, эксплуатация, размещение, использование)</a:t>
            </a:r>
          </a:p>
          <a:p>
            <a:pPr lvl="0"/>
            <a:r>
              <a:rPr lang="ru-RU" sz="1600" dirty="0" smtClean="0">
                <a:solidFill>
                  <a:schemeClr val="accent6"/>
                </a:solidFill>
                <a:latin typeface="Comic Sans MS" pitchFamily="66" charset="0"/>
              </a:rPr>
              <a:t>Рекомендации по выбору формы договорных отношений с поставщиками услуг эксплуатации</a:t>
            </a:r>
          </a:p>
          <a:p>
            <a:r>
              <a:rPr lang="ru-RU" sz="1600" dirty="0" smtClean="0">
                <a:solidFill>
                  <a:schemeClr val="accent6"/>
                </a:solidFill>
                <a:latin typeface="Comic Sans MS" pitchFamily="66" charset="0"/>
              </a:rPr>
              <a:t>И т.д. </a:t>
            </a:r>
            <a:endParaRPr lang="ru-RU" sz="16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52600" y="1524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all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Создание системы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all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управления недвижимостью: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cap="al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  <a:ea typeface="+mj-ea"/>
                <a:cs typeface="+mj-cs"/>
              </a:rPr>
              <a:t>Коммерческое предложение</a:t>
            </a:r>
            <a:endParaRPr kumimoji="0" lang="ru-RU" sz="1600" b="1" i="0" u="none" strike="noStrike" kern="0" cap="all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52600" y="1143000"/>
            <a:ext cx="61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cap="all" dirty="0" smtClean="0">
                <a:solidFill>
                  <a:srgbClr val="FF0000"/>
                </a:solidFill>
                <a:latin typeface="Comic Sans MS" pitchFamily="66" charset="0"/>
              </a:rPr>
              <a:t>Разработка организационно-методических документов для системы управления недвижимостью</a:t>
            </a:r>
          </a:p>
        </p:txBody>
      </p:sp>
      <p:pic>
        <p:nvPicPr>
          <p:cNvPr id="7" name="Picture 16" descr="C:\Users\DTaylor\Downloads\PPP_IBUSC_CLP_Connected_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52400"/>
            <a:ext cx="1207693" cy="105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2600" y="2667000"/>
            <a:ext cx="7086600" cy="3962400"/>
          </a:xfrm>
        </p:spPr>
        <p:txBody>
          <a:bodyPr/>
          <a:lstStyle/>
          <a:p>
            <a:pPr>
              <a:buNone/>
            </a:pPr>
            <a:r>
              <a:rPr lang="en-US" sz="1600" b="1" dirty="0" err="1" smtClean="0">
                <a:solidFill>
                  <a:schemeClr val="accent6"/>
                </a:solidFill>
                <a:latin typeface="Comic Sans MS" pitchFamily="66" charset="0"/>
              </a:rPr>
              <a:t>ValMaster</a:t>
            </a:r>
            <a:r>
              <a:rPr lang="en-US" sz="1600" b="1" dirty="0" smtClean="0">
                <a:solidFill>
                  <a:schemeClr val="accent6"/>
                </a:solidFill>
                <a:latin typeface="Comic Sans MS" pitchFamily="66" charset="0"/>
              </a:rPr>
              <a:t> FM/</a:t>
            </a:r>
            <a:r>
              <a:rPr lang="ru-RU" sz="1600" b="1" dirty="0" smtClean="0">
                <a:solidFill>
                  <a:schemeClr val="accent6"/>
                </a:solidFill>
                <a:latin typeface="Comic Sans MS" pitchFamily="66" charset="0"/>
              </a:rPr>
              <a:t>Реестр</a:t>
            </a:r>
            <a:r>
              <a:rPr lang="ru-RU" sz="1600" dirty="0" smtClean="0">
                <a:solidFill>
                  <a:schemeClr val="accent6"/>
                </a:solidFill>
                <a:latin typeface="Comic Sans MS" pitchFamily="66" charset="0"/>
              </a:rPr>
              <a:t>:</a:t>
            </a:r>
          </a:p>
          <a:p>
            <a:pPr>
              <a:buBlip>
                <a:blip r:embed="rId2"/>
              </a:buBlip>
            </a:pP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Реестр объектов недвижимости и их технических характеристик в формате Государственного кадастра недвижимости</a:t>
            </a:r>
          </a:p>
          <a:p>
            <a:pPr>
              <a:buBlip>
                <a:blip r:embed="rId2"/>
              </a:buBlip>
            </a:pP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Интеллектуальные поэтажные планы – 100% совместимо с </a:t>
            </a:r>
            <a:r>
              <a:rPr lang="en-US" sz="1400" dirty="0" smtClean="0">
                <a:solidFill>
                  <a:schemeClr val="accent6"/>
                </a:solidFill>
                <a:latin typeface="Comic Sans MS" pitchFamily="66" charset="0"/>
              </a:rPr>
              <a:t>AutoCAD</a:t>
            </a:r>
            <a:endParaRPr lang="ru-RU" sz="1400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Реестр прав и обременений на объекты недвижимости</a:t>
            </a:r>
          </a:p>
          <a:p>
            <a:pPr>
              <a:buBlip>
                <a:blip r:embed="rId2"/>
              </a:buBlip>
            </a:pPr>
            <a:r>
              <a:rPr lang="ru-RU" sz="1400" dirty="0" err="1" smtClean="0">
                <a:solidFill>
                  <a:schemeClr val="accent6"/>
                </a:solidFill>
                <a:latin typeface="Comic Sans MS" pitchFamily="66" charset="0"/>
              </a:rPr>
              <a:t>ГИС-подержка</a:t>
            </a: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 характеристик местоположения</a:t>
            </a:r>
          </a:p>
          <a:p>
            <a:pPr>
              <a:buNone/>
            </a:pPr>
            <a:endParaRPr lang="ru-RU" sz="1600" b="1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1600" b="1" dirty="0" err="1" smtClean="0">
                <a:solidFill>
                  <a:schemeClr val="accent6"/>
                </a:solidFill>
                <a:latin typeface="Comic Sans MS" pitchFamily="66" charset="0"/>
              </a:rPr>
              <a:t>ValMaster</a:t>
            </a:r>
            <a:r>
              <a:rPr lang="en-US" sz="1600" b="1" dirty="0" smtClean="0">
                <a:solidFill>
                  <a:schemeClr val="accent6"/>
                </a:solidFill>
                <a:latin typeface="Comic Sans MS" pitchFamily="66" charset="0"/>
              </a:rPr>
              <a:t> FM/</a:t>
            </a:r>
            <a:r>
              <a:rPr lang="ru-RU" sz="1600" b="1" dirty="0" smtClean="0">
                <a:solidFill>
                  <a:schemeClr val="accent6"/>
                </a:solidFill>
                <a:latin typeface="Comic Sans MS" pitchFamily="66" charset="0"/>
              </a:rPr>
              <a:t>Аренда</a:t>
            </a:r>
          </a:p>
          <a:p>
            <a:pPr>
              <a:buBlip>
                <a:blip r:embed="rId2"/>
              </a:buBlip>
            </a:pP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Реестр объектов аренды и их характеристик – помещения, </a:t>
            </a:r>
            <a:r>
              <a:rPr lang="ru-RU" sz="1400" dirty="0" err="1" smtClean="0">
                <a:solidFill>
                  <a:schemeClr val="accent6"/>
                </a:solidFill>
                <a:latin typeface="Comic Sans MS" pitchFamily="66" charset="0"/>
              </a:rPr>
              <a:t>рекламоносители</a:t>
            </a: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, парковки, торговые места</a:t>
            </a:r>
          </a:p>
          <a:p>
            <a:pPr>
              <a:buBlip>
                <a:blip r:embed="rId2"/>
              </a:buBlip>
            </a:pP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Финансовое планирование аренды на базе рыночных ставок, управление структурой арендной платы</a:t>
            </a:r>
          </a:p>
          <a:p>
            <a:pPr>
              <a:buBlip>
                <a:blip r:embed="rId2"/>
              </a:buBlip>
            </a:pP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Автоматизация контрактных отношений – договора, </a:t>
            </a:r>
            <a:r>
              <a:rPr lang="ru-RU" sz="1400" dirty="0" err="1" smtClean="0">
                <a:solidFill>
                  <a:schemeClr val="accent6"/>
                </a:solidFill>
                <a:latin typeface="Comic Sans MS" pitchFamily="66" charset="0"/>
              </a:rPr>
              <a:t>допсоглашения</a:t>
            </a: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, акты</a:t>
            </a:r>
          </a:p>
          <a:p>
            <a:pPr>
              <a:buBlip>
                <a:blip r:embed="rId2"/>
              </a:buBlip>
            </a:pP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Анализ эффективности арендной деятельности</a:t>
            </a:r>
          </a:p>
          <a:p>
            <a:pPr>
              <a:buBlip>
                <a:blip r:embed="rId2"/>
              </a:buBlip>
            </a:pP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Администрирование эксплуатационных затрат</a:t>
            </a:r>
          </a:p>
          <a:p>
            <a:pPr>
              <a:buNone/>
            </a:pPr>
            <a:endParaRPr lang="ru-RU" sz="1600" dirty="0" smtClean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52600" y="1524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ru-RU" sz="1600" b="1" kern="0" cap="al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Создание системы </a:t>
            </a:r>
          </a:p>
          <a:p>
            <a:pPr lvl="0" algn="r">
              <a:defRPr/>
            </a:pPr>
            <a:r>
              <a:rPr lang="ru-RU" sz="1600" b="1" kern="0" cap="al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управления недвижимостью: </a:t>
            </a:r>
          </a:p>
          <a:p>
            <a:pPr lvl="0" algn="r">
              <a:defRPr/>
            </a:pPr>
            <a:r>
              <a:rPr lang="ru-RU" sz="1600" b="1" kern="0" cap="al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Коммерческое предложение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all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1143000"/>
            <a:ext cx="655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cap="all" dirty="0" smtClean="0">
                <a:solidFill>
                  <a:srgbClr val="FF0000"/>
                </a:solidFill>
                <a:latin typeface="Comic Sans MS" pitchFamily="66" charset="0"/>
              </a:rPr>
              <a:t>Информационно-аналитическое обеспечение на платформе </a:t>
            </a:r>
            <a:r>
              <a:rPr lang="en-US" sz="2000" b="1" cap="all" dirty="0" err="1" smtClean="0">
                <a:solidFill>
                  <a:srgbClr val="FF0000"/>
                </a:solidFill>
                <a:latin typeface="Comic Sans MS" pitchFamily="66" charset="0"/>
              </a:rPr>
              <a:t>ValMaster</a:t>
            </a:r>
            <a:r>
              <a:rPr lang="en-US" sz="2000" b="1" cap="all" dirty="0" smtClean="0">
                <a:solidFill>
                  <a:srgbClr val="FF0000"/>
                </a:solidFill>
                <a:latin typeface="Comic Sans MS" pitchFamily="66" charset="0"/>
              </a:rPr>
              <a:t> FM</a:t>
            </a:r>
            <a:r>
              <a:rPr lang="ru-RU" sz="2000" b="1" cap="all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7" name="Picture 16" descr="C:\Users\DTaylor\Downloads\PPP_IBUSC_CLP_Connected_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52400"/>
            <a:ext cx="1207693" cy="105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www.valmaster.ru/images/autodes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1219200"/>
            <a:ext cx="952500" cy="809626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</p:pic>
      <p:pic>
        <p:nvPicPr>
          <p:cNvPr id="6148" name="Picture 4" descr="http://www.valmaster.ru/images/oracl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2209800"/>
            <a:ext cx="1066800" cy="5238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676400"/>
            <a:ext cx="7239000" cy="5410200"/>
          </a:xfrm>
        </p:spPr>
        <p:txBody>
          <a:bodyPr/>
          <a:lstStyle/>
          <a:p>
            <a:pPr>
              <a:buNone/>
            </a:pPr>
            <a:r>
              <a:rPr lang="en-US" sz="1600" b="1" dirty="0" err="1" smtClean="0">
                <a:solidFill>
                  <a:schemeClr val="accent6"/>
                </a:solidFill>
                <a:latin typeface="Comic Sans MS" pitchFamily="66" charset="0"/>
              </a:rPr>
              <a:t>ValMaster</a:t>
            </a:r>
            <a:r>
              <a:rPr lang="en-US" sz="1600" b="1" dirty="0" smtClean="0">
                <a:solidFill>
                  <a:schemeClr val="accent6"/>
                </a:solidFill>
                <a:latin typeface="Comic Sans MS" pitchFamily="66" charset="0"/>
              </a:rPr>
              <a:t> FM/</a:t>
            </a:r>
            <a:r>
              <a:rPr lang="ru-RU" sz="1600" b="1" dirty="0" smtClean="0">
                <a:solidFill>
                  <a:schemeClr val="accent6"/>
                </a:solidFill>
                <a:latin typeface="Comic Sans MS" pitchFamily="66" charset="0"/>
              </a:rPr>
              <a:t>Эксплуатация</a:t>
            </a:r>
          </a:p>
          <a:p>
            <a:pPr>
              <a:buBlip>
                <a:blip r:embed="rId2"/>
              </a:buBlip>
            </a:pP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Реестр объектов эксплуатации и их характеристик – здания, сооружения, конструктивные элементы, инженерные системы, инженерное оборудование.</a:t>
            </a:r>
          </a:p>
          <a:p>
            <a:pPr>
              <a:buBlip>
                <a:blip r:embed="rId2"/>
              </a:buBlip>
            </a:pP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База знаний для создания фирменных норм эксплуатации </a:t>
            </a:r>
          </a:p>
          <a:p>
            <a:pPr>
              <a:buBlip>
                <a:blip r:embed="rId2"/>
              </a:buBlip>
            </a:pP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Операционное планирование</a:t>
            </a:r>
          </a:p>
          <a:p>
            <a:pPr marL="540000" indent="-648000">
              <a:buBlip>
                <a:blip r:embed="rId3"/>
              </a:buBlip>
            </a:pP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работ и ресурсов ТО на основе процедур, регламентов, годовых  </a:t>
            </a:r>
          </a:p>
          <a:p>
            <a:pPr marL="540000" indent="-648000">
              <a:buNone/>
            </a:pP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            программ обслуживания</a:t>
            </a:r>
          </a:p>
          <a:p>
            <a:pPr marL="540000" indent="-648000">
              <a:buBlip>
                <a:blip r:embed="rId3"/>
              </a:buBlip>
            </a:pP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ремонтов на основе  дефектных ведомостей и планов ППР</a:t>
            </a:r>
          </a:p>
          <a:p>
            <a:pPr marL="540000" indent="-648000">
              <a:buBlip>
                <a:blip r:embed="rId3"/>
              </a:buBlip>
            </a:pP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работ по содержанию территории</a:t>
            </a:r>
          </a:p>
          <a:p>
            <a:pPr marL="540000" indent="-648000">
              <a:buBlip>
                <a:blip r:embed="rId3"/>
              </a:buBlip>
            </a:pP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работ по гигиенической уборке и содержанию помещений (</a:t>
            </a:r>
            <a:r>
              <a:rPr lang="ru-RU" sz="1400" dirty="0" err="1" smtClean="0">
                <a:solidFill>
                  <a:schemeClr val="accent6"/>
                </a:solidFill>
                <a:latin typeface="Comic Sans MS" pitchFamily="66" charset="0"/>
              </a:rPr>
              <a:t>клининг</a:t>
            </a: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)</a:t>
            </a:r>
          </a:p>
          <a:p>
            <a:pPr marL="540000" indent="-648000">
              <a:buBlip>
                <a:blip r:embed="rId3"/>
              </a:buBlip>
            </a:pP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услуг – охрана, транспорт, рекреация и т.д.</a:t>
            </a:r>
          </a:p>
          <a:p>
            <a:pPr marL="540000" indent="-648000">
              <a:buBlip>
                <a:blip r:embed="rId3"/>
              </a:buBlip>
            </a:pP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коммунальных ресурсов </a:t>
            </a:r>
          </a:p>
          <a:p>
            <a:pPr>
              <a:buBlip>
                <a:blip r:embed="rId2"/>
              </a:buBlip>
            </a:pP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Автоматизированная подготовка материалов для проведения конкурсов на работы по эксплуатации</a:t>
            </a:r>
          </a:p>
          <a:p>
            <a:pPr>
              <a:buBlip>
                <a:blip r:embed="rId2"/>
              </a:buBlip>
            </a:pP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Управление договорами на выполнение работ, поставку услуг и ресурсов</a:t>
            </a:r>
          </a:p>
          <a:p>
            <a:pPr>
              <a:buBlip>
                <a:blip r:embed="rId2"/>
              </a:buBlip>
            </a:pP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Производственное планирование – бюджеты рабочего времени, технологическая подготовка, календарные графики работ, </a:t>
            </a:r>
            <a:r>
              <a:rPr lang="ru-RU" sz="1400" dirty="0" err="1" smtClean="0">
                <a:solidFill>
                  <a:schemeClr val="accent6"/>
                </a:solidFill>
                <a:latin typeface="Comic Sans MS" pitchFamily="66" charset="0"/>
              </a:rPr>
              <a:t>наряд-заказы</a:t>
            </a:r>
            <a:endParaRPr lang="ru-RU" sz="1400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Учет выполнения и анализ эффективности операционного планирования</a:t>
            </a:r>
          </a:p>
          <a:p>
            <a:pPr>
              <a:buBlip>
                <a:blip r:embed="rId2"/>
              </a:buBlip>
            </a:pP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Сбор данных по выполненным работам и фактическим ресурсам, параметрам надежности и т.д.</a:t>
            </a:r>
          </a:p>
          <a:p>
            <a:endParaRPr lang="ru-RU" sz="16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52600" y="1524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ru-RU" sz="1600" b="1" kern="0" cap="al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Создание системы </a:t>
            </a:r>
          </a:p>
          <a:p>
            <a:pPr lvl="0" algn="r">
              <a:defRPr/>
            </a:pPr>
            <a:r>
              <a:rPr lang="ru-RU" sz="1600" b="1" kern="0" cap="al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управления недвижимостью: </a:t>
            </a:r>
          </a:p>
          <a:p>
            <a:pPr lvl="0" algn="r">
              <a:defRPr/>
            </a:pPr>
            <a:r>
              <a:rPr lang="ru-RU" sz="1600" b="1" kern="0" cap="al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Коммерческое предложение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95400" y="990600"/>
            <a:ext cx="655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cap="all" dirty="0" smtClean="0">
                <a:solidFill>
                  <a:srgbClr val="FF0000"/>
                </a:solidFill>
                <a:latin typeface="Comic Sans MS" pitchFamily="66" charset="0"/>
              </a:rPr>
              <a:t>Информационно-аналитическое обеспечение на платформе </a:t>
            </a:r>
            <a:r>
              <a:rPr lang="en-US" sz="2000" b="1" cap="all" dirty="0" err="1" smtClean="0">
                <a:solidFill>
                  <a:srgbClr val="FF0000"/>
                </a:solidFill>
                <a:latin typeface="Comic Sans MS" pitchFamily="66" charset="0"/>
              </a:rPr>
              <a:t>ValMaster</a:t>
            </a:r>
            <a:r>
              <a:rPr lang="en-US" sz="2000" b="1" cap="all" dirty="0" smtClean="0">
                <a:solidFill>
                  <a:srgbClr val="FF0000"/>
                </a:solidFill>
                <a:latin typeface="Comic Sans MS" pitchFamily="66" charset="0"/>
              </a:rPr>
              <a:t> FM</a:t>
            </a:r>
            <a:r>
              <a:rPr lang="ru-RU" sz="2000" b="1" cap="all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7" name="Picture 16" descr="C:\Users\DTaylor\Downloads\PPP_IBUSC_CLP_Connected_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152400"/>
            <a:ext cx="1207693" cy="105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676400"/>
            <a:ext cx="7239000" cy="5181600"/>
          </a:xfrm>
        </p:spPr>
        <p:txBody>
          <a:bodyPr/>
          <a:lstStyle/>
          <a:p>
            <a:pPr>
              <a:buNone/>
            </a:pPr>
            <a:r>
              <a:rPr lang="en-US" sz="1600" b="1" dirty="0" err="1" smtClean="0">
                <a:solidFill>
                  <a:schemeClr val="accent6"/>
                </a:solidFill>
                <a:latin typeface="Comic Sans MS" pitchFamily="66" charset="0"/>
              </a:rPr>
              <a:t>ValMaster</a:t>
            </a:r>
            <a:r>
              <a:rPr lang="en-US" sz="1600" b="1" dirty="0" smtClean="0">
                <a:solidFill>
                  <a:schemeClr val="accent6"/>
                </a:solidFill>
                <a:latin typeface="Comic Sans MS" pitchFamily="66" charset="0"/>
              </a:rPr>
              <a:t> FM/</a:t>
            </a:r>
            <a:r>
              <a:rPr lang="ru-RU" sz="1600" b="1" dirty="0" smtClean="0">
                <a:solidFill>
                  <a:schemeClr val="accent6"/>
                </a:solidFill>
                <a:latin typeface="Comic Sans MS" pitchFamily="66" charset="0"/>
              </a:rPr>
              <a:t>Использование</a:t>
            </a:r>
          </a:p>
          <a:p>
            <a:pPr>
              <a:buBlip>
                <a:blip r:embed="rId2"/>
              </a:buBlip>
            </a:pP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Реестр характеристик размещения подразделений </a:t>
            </a:r>
            <a:r>
              <a:rPr lang="ru-RU" sz="1400" dirty="0" err="1" smtClean="0">
                <a:solidFill>
                  <a:schemeClr val="accent6"/>
                </a:solidFill>
                <a:latin typeface="Comic Sans MS" pitchFamily="66" charset="0"/>
              </a:rPr>
              <a:t>оргштатной</a:t>
            </a: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 структуры , внешних </a:t>
            </a:r>
            <a:r>
              <a:rPr lang="ru-RU" sz="1400" dirty="0" err="1" smtClean="0">
                <a:solidFill>
                  <a:schemeClr val="accent6"/>
                </a:solidFill>
                <a:latin typeface="Comic Sans MS" pitchFamily="66" charset="0"/>
              </a:rPr>
              <a:t>госорганизаций</a:t>
            </a: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 и арендаторов</a:t>
            </a:r>
          </a:p>
          <a:p>
            <a:pPr>
              <a:buBlip>
                <a:blip r:embed="rId2"/>
              </a:buBlip>
            </a:pP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Реестр размещения рабочих мест персонала и активов – мебели, оборудования, оргтехники и т.д. </a:t>
            </a:r>
          </a:p>
          <a:p>
            <a:pPr>
              <a:buBlip>
                <a:blip r:embed="rId2"/>
              </a:buBlip>
            </a:pP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Первичная и текущая инвентаризация размещения активов</a:t>
            </a:r>
          </a:p>
          <a:p>
            <a:pPr>
              <a:buBlip>
                <a:blip r:embed="rId2"/>
              </a:buBlip>
            </a:pP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Управление переездами и перемещениями персонала и активов на основе интеллектуальных поэтажных планов</a:t>
            </a:r>
          </a:p>
          <a:p>
            <a:pPr>
              <a:buBlip>
                <a:blip r:embed="rId2"/>
              </a:buBlip>
            </a:pP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Анализ эффективности использования помещений на основе фирменных норм размещения</a:t>
            </a:r>
            <a:endParaRPr lang="en-US" sz="1400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1600" b="1" dirty="0" err="1" smtClean="0">
                <a:solidFill>
                  <a:schemeClr val="accent6"/>
                </a:solidFill>
                <a:latin typeface="Comic Sans MS" pitchFamily="66" charset="0"/>
              </a:rPr>
              <a:t>ValMaster</a:t>
            </a:r>
            <a:r>
              <a:rPr lang="en-US" sz="1600" b="1" dirty="0" smtClean="0">
                <a:solidFill>
                  <a:schemeClr val="accent6"/>
                </a:solidFill>
                <a:latin typeface="Comic Sans MS" pitchFamily="66" charset="0"/>
              </a:rPr>
              <a:t> FM/Navigator</a:t>
            </a:r>
          </a:p>
          <a:p>
            <a:pPr>
              <a:buBlip>
                <a:blip r:embed="rId2"/>
              </a:buBlip>
            </a:pPr>
            <a:r>
              <a:rPr lang="en-US" sz="1400" dirty="0" smtClean="0">
                <a:solidFill>
                  <a:schemeClr val="accent6"/>
                </a:solidFill>
                <a:latin typeface="Comic Sans MS" pitchFamily="66" charset="0"/>
              </a:rPr>
              <a:t>Web-</a:t>
            </a: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приложение </a:t>
            </a:r>
            <a:r>
              <a:rPr lang="ru-RU" sz="1400" dirty="0" err="1" smtClean="0">
                <a:solidFill>
                  <a:schemeClr val="accent6"/>
                </a:solidFill>
                <a:latin typeface="Comic Sans MS" pitchFamily="66" charset="0"/>
              </a:rPr>
              <a:t>бизнес-аналитики</a:t>
            </a: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 по составу, состоянию, использованию, экономике, эффективности портфеля недвижимости</a:t>
            </a:r>
            <a:endParaRPr lang="en-US" sz="1400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1600" b="1" dirty="0" err="1" smtClean="0">
                <a:solidFill>
                  <a:schemeClr val="accent6"/>
                </a:solidFill>
                <a:latin typeface="Comic Sans MS" pitchFamily="66" charset="0"/>
              </a:rPr>
              <a:t>ValMaster</a:t>
            </a:r>
            <a:r>
              <a:rPr lang="en-US" sz="1600" b="1" dirty="0" smtClean="0">
                <a:solidFill>
                  <a:schemeClr val="accent6"/>
                </a:solidFill>
                <a:latin typeface="Comic Sans MS" pitchFamily="66" charset="0"/>
              </a:rPr>
              <a:t> SD</a:t>
            </a:r>
            <a:endParaRPr lang="ru-RU" sz="1600" b="1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Формирование, обработка, регистрация заявок Пользователей на работы, услуги, бронирование объектов и активов – </a:t>
            </a:r>
            <a:r>
              <a:rPr lang="en-US" sz="1400" dirty="0" smtClean="0">
                <a:solidFill>
                  <a:schemeClr val="accent6"/>
                </a:solidFill>
                <a:latin typeface="Comic Sans MS" pitchFamily="66" charset="0"/>
              </a:rPr>
              <a:t>web</a:t>
            </a: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-приложение с обратной связью для оценки качества обслуживания</a:t>
            </a:r>
          </a:p>
          <a:p>
            <a:pPr>
              <a:buBlip>
                <a:blip r:embed="rId2"/>
              </a:buBlip>
            </a:pP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Монитор оперативной ситуации – сводка оперативных данных по видам и состоянию заявок, ситуаций, отключений, аварий и прочих событий</a:t>
            </a:r>
          </a:p>
          <a:p>
            <a:pPr>
              <a:buBlip>
                <a:blip r:embed="rId2"/>
              </a:buBlip>
            </a:pP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Диспетчерская обработка заявок – бюджеты рабочего времени, календарные графики выполнения, </a:t>
            </a:r>
            <a:r>
              <a:rPr lang="ru-RU" sz="1400" dirty="0" err="1" smtClean="0">
                <a:solidFill>
                  <a:schemeClr val="accent6"/>
                </a:solidFill>
                <a:latin typeface="Comic Sans MS" pitchFamily="66" charset="0"/>
              </a:rPr>
              <a:t>сервис-наряды</a:t>
            </a: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, фактические ресурсы </a:t>
            </a:r>
          </a:p>
          <a:p>
            <a:pPr>
              <a:buBlip>
                <a:blip r:embed="rId2"/>
              </a:buBlip>
            </a:pPr>
            <a:endParaRPr lang="ru-RU" sz="1400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endParaRPr lang="ru-RU" sz="1400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endParaRPr lang="ru-RU" sz="16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52600" y="1524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ru-RU" sz="1600" b="1" kern="0" cap="al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Создание системы </a:t>
            </a:r>
          </a:p>
          <a:p>
            <a:pPr lvl="0" algn="r">
              <a:defRPr/>
            </a:pPr>
            <a:r>
              <a:rPr lang="ru-RU" sz="1600" b="1" kern="0" cap="al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управления недвижимостью: </a:t>
            </a:r>
          </a:p>
          <a:p>
            <a:pPr lvl="0" algn="r">
              <a:defRPr/>
            </a:pPr>
            <a:r>
              <a:rPr lang="ru-RU" sz="1600" b="1" kern="0" cap="al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Коммерческое предложение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9200" y="9906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cap="all" dirty="0" smtClean="0">
                <a:solidFill>
                  <a:srgbClr val="FF0000"/>
                </a:solidFill>
                <a:latin typeface="Comic Sans MS" pitchFamily="66" charset="0"/>
              </a:rPr>
              <a:t>Информационно-аналитическое обеспечение на платформе </a:t>
            </a:r>
            <a:r>
              <a:rPr lang="en-US" sz="2000" b="1" cap="all" dirty="0" err="1" smtClean="0">
                <a:solidFill>
                  <a:srgbClr val="FF0000"/>
                </a:solidFill>
                <a:latin typeface="Comic Sans MS" pitchFamily="66" charset="0"/>
              </a:rPr>
              <a:t>ValMaster</a:t>
            </a:r>
            <a:r>
              <a:rPr lang="en-US" sz="2000" b="1" cap="all" dirty="0" smtClean="0">
                <a:solidFill>
                  <a:srgbClr val="FF0000"/>
                </a:solidFill>
                <a:latin typeface="Comic Sans MS" pitchFamily="66" charset="0"/>
              </a:rPr>
              <a:t> FM</a:t>
            </a:r>
            <a:r>
              <a:rPr lang="ru-RU" sz="2000" b="1" cap="all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7" name="Picture 16" descr="C:\Users\DTaylor\Downloads\PPP_IBUSC_CLP_Connected_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52400"/>
            <a:ext cx="1207693" cy="105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676400"/>
            <a:ext cx="7239000" cy="5181600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chemeClr val="accent6"/>
                </a:solidFill>
                <a:latin typeface="Comic Sans MS" pitchFamily="66" charset="0"/>
              </a:rPr>
              <a:t>Корпоративные семинары</a:t>
            </a:r>
          </a:p>
          <a:p>
            <a:pPr>
              <a:buBlip>
                <a:blip r:embed="rId2"/>
              </a:buBlip>
            </a:pP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Специализированные серии семинаров с персоналом системы управления недвижимостью. </a:t>
            </a:r>
          </a:p>
          <a:p>
            <a:pPr>
              <a:buNone/>
            </a:pP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Планы и содержательная часть семинаров формируются для максимально быстрого усвоения знаний и навыков, необходимых на каждом этапе внедрения и эксплуатации системы  управления недвижимостью</a:t>
            </a:r>
          </a:p>
          <a:p>
            <a:pPr>
              <a:buNone/>
            </a:pP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Планы и содержание семинаров специально разрабатываются для различных участников проекта внедрения системы управления недвижимостью – высшего руководства,  менеджеров среднего звена, непосредственных исполнителей.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Comic Sans MS" pitchFamily="66" charset="0"/>
              </a:rPr>
              <a:t>Образовательные программы совместно с кафедрой экономики и менеджмента недвижимости и технологий </a:t>
            </a:r>
            <a:r>
              <a:rPr lang="ru-RU" sz="1400" b="1" dirty="0" err="1" smtClean="0">
                <a:solidFill>
                  <a:srgbClr val="FF0000"/>
                </a:solidFill>
                <a:latin typeface="Comic Sans MS" pitchFamily="66" charset="0"/>
              </a:rPr>
              <a:t>СПбГПУ</a:t>
            </a:r>
            <a:endParaRPr lang="ru-RU" sz="1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accent6"/>
                </a:solidFill>
                <a:latin typeface="Comic Sans MS" pitchFamily="66" charset="0"/>
              </a:rPr>
              <a:t>Повышение квалификации</a:t>
            </a:r>
            <a:endParaRPr lang="en-US" sz="1600" b="1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ru-RU" sz="1400" dirty="0" smtClean="0">
                <a:solidFill>
                  <a:schemeClr val="accent2"/>
                </a:solidFill>
                <a:latin typeface="Comic Sans MS" pitchFamily="66" charset="0"/>
              </a:rPr>
              <a:t>Курсы повышение квалификации по лицензированным темам   по управлению недвижимостью (свидетельство </a:t>
            </a:r>
            <a:r>
              <a:rPr lang="ru-RU" sz="1400" dirty="0" err="1" smtClean="0">
                <a:solidFill>
                  <a:schemeClr val="accent2"/>
                </a:solidFill>
                <a:latin typeface="Comic Sans MS" pitchFamily="66" charset="0"/>
              </a:rPr>
              <a:t>гособразца</a:t>
            </a:r>
            <a:r>
              <a:rPr lang="ru-RU" sz="1400" dirty="0" smtClean="0">
                <a:solidFill>
                  <a:schemeClr val="accent2"/>
                </a:solidFill>
                <a:latin typeface="Comic Sans MS" pitchFamily="66" charset="0"/>
              </a:rPr>
              <a:t> 72 и 104 часа),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/>
                </a:solidFill>
                <a:latin typeface="Comic Sans MS" pitchFamily="66" charset="0"/>
              </a:rPr>
              <a:t>Профессиональная переподготовка</a:t>
            </a:r>
          </a:p>
          <a:p>
            <a:pPr>
              <a:buBlip>
                <a:blip r:embed="rId2"/>
              </a:buBlip>
            </a:pPr>
            <a:r>
              <a:rPr lang="ru-RU" sz="1400" dirty="0" smtClean="0">
                <a:solidFill>
                  <a:schemeClr val="accent2"/>
                </a:solidFill>
                <a:latin typeface="Comic Sans MS" pitchFamily="66" charset="0"/>
              </a:rPr>
              <a:t>Программа по направлению «Управление корпоративной недвижимостью» (800 часов – диплом о </a:t>
            </a:r>
            <a:r>
              <a:rPr lang="ru-RU" sz="1400" dirty="0" err="1" smtClean="0">
                <a:solidFill>
                  <a:schemeClr val="accent2"/>
                </a:solidFill>
                <a:latin typeface="Comic Sans MS" pitchFamily="66" charset="0"/>
              </a:rPr>
              <a:t>профподготовке</a:t>
            </a:r>
            <a:r>
              <a:rPr lang="ru-RU" sz="1400" dirty="0" smtClean="0">
                <a:solidFill>
                  <a:schemeClr val="accent2"/>
                </a:solidFill>
                <a:latin typeface="Comic Sans MS" pitchFamily="66" charset="0"/>
              </a:rPr>
              <a:t>)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/>
                </a:solidFill>
                <a:latin typeface="Comic Sans MS" pitchFamily="66" charset="0"/>
              </a:rPr>
              <a:t>Академическое образование: </a:t>
            </a:r>
            <a:r>
              <a:rPr lang="ru-RU" sz="1400" dirty="0" smtClean="0">
                <a:solidFill>
                  <a:schemeClr val="accent6"/>
                </a:solidFill>
                <a:latin typeface="Comic Sans MS" pitchFamily="66" charset="0"/>
              </a:rPr>
              <a:t>магистратура, аспирантура, докторантура по направлению «Управление корпоративной недвижимостью»</a:t>
            </a:r>
          </a:p>
          <a:p>
            <a:pPr>
              <a:buBlip>
                <a:blip r:embed="rId2"/>
              </a:buBlip>
            </a:pPr>
            <a:endParaRPr lang="ru-RU" sz="1400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endParaRPr lang="ru-RU" sz="1400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endParaRPr lang="ru-RU" sz="16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52600" y="1524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ru-RU" sz="1600" b="1" kern="0" cap="al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Создание системы </a:t>
            </a:r>
          </a:p>
          <a:p>
            <a:pPr lvl="0" algn="r">
              <a:defRPr/>
            </a:pPr>
            <a:r>
              <a:rPr lang="ru-RU" sz="1600" b="1" kern="0" cap="al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управления недвижимостью: </a:t>
            </a:r>
          </a:p>
          <a:p>
            <a:pPr lvl="0" algn="r">
              <a:defRPr/>
            </a:pPr>
            <a:r>
              <a:rPr lang="ru-RU" sz="1600" b="1" kern="0" cap="al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Коммерческое предложение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00200" y="990600"/>
            <a:ext cx="624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cap="all" dirty="0" smtClean="0">
                <a:solidFill>
                  <a:srgbClr val="FF0000"/>
                </a:solidFill>
                <a:latin typeface="Comic Sans MS" pitchFamily="66" charset="0"/>
              </a:rPr>
              <a:t>Повышение квалификации персонала </a:t>
            </a:r>
          </a:p>
        </p:txBody>
      </p:sp>
      <p:pic>
        <p:nvPicPr>
          <p:cNvPr id="7" name="Picture 16" descr="C:\Users\DTaylor\Downloads\PPP_IBUSC_CLP_Connected_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52400"/>
            <a:ext cx="122454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2057400"/>
            <a:ext cx="7239000" cy="48006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sz="1600" dirty="0" smtClean="0">
                <a:solidFill>
                  <a:schemeClr val="accent6"/>
                </a:solidFill>
                <a:latin typeface="Comic Sans MS" pitchFamily="66" charset="0"/>
              </a:rPr>
              <a:t>Создание реестра объектов недвижимости, в том числе, интеллектуальных поэтажных планов, на основе существующих бумажных Технических паспортов, Свидетельств </a:t>
            </a:r>
          </a:p>
          <a:p>
            <a:pPr>
              <a:buBlip>
                <a:blip r:embed="rId2"/>
              </a:buBlip>
            </a:pPr>
            <a:r>
              <a:rPr lang="ru-RU" sz="1600" dirty="0" smtClean="0">
                <a:solidFill>
                  <a:schemeClr val="accent6"/>
                </a:solidFill>
                <a:latin typeface="Comic Sans MS" pitchFamily="66" charset="0"/>
              </a:rPr>
              <a:t>Выполнение обмерных работ и обследований при отсутствии Технических паспортов</a:t>
            </a:r>
          </a:p>
          <a:p>
            <a:pPr>
              <a:buBlip>
                <a:blip r:embed="rId2"/>
              </a:buBlip>
            </a:pPr>
            <a:r>
              <a:rPr lang="ru-RU" sz="1600" dirty="0" smtClean="0">
                <a:solidFill>
                  <a:schemeClr val="accent6"/>
                </a:solidFill>
                <a:latin typeface="Comic Sans MS" pitchFamily="66" charset="0"/>
              </a:rPr>
              <a:t>Оценка технического состояния объектов недвижимости</a:t>
            </a:r>
          </a:p>
          <a:p>
            <a:pPr>
              <a:buBlip>
                <a:blip r:embed="rId2"/>
              </a:buBlip>
            </a:pPr>
            <a:r>
              <a:rPr lang="ru-RU" sz="1600" dirty="0" smtClean="0">
                <a:solidFill>
                  <a:schemeClr val="accent6"/>
                </a:solidFill>
                <a:latin typeface="Comic Sans MS" pitchFamily="66" charset="0"/>
              </a:rPr>
              <a:t>Оценка эксплуатационного состояния объектов недвижимости</a:t>
            </a:r>
          </a:p>
          <a:p>
            <a:pPr>
              <a:buBlip>
                <a:blip r:embed="rId2"/>
              </a:buBlip>
            </a:pPr>
            <a:r>
              <a:rPr lang="ru-RU" sz="1600" dirty="0" smtClean="0">
                <a:solidFill>
                  <a:schemeClr val="accent6"/>
                </a:solidFill>
                <a:latin typeface="Comic Sans MS" pitchFamily="66" charset="0"/>
              </a:rPr>
              <a:t>Инвентаризация в натуре и создание реестра инженерного оборудования с идентификацией на основе </a:t>
            </a:r>
            <a:r>
              <a:rPr lang="ru-RU" sz="1600" dirty="0" err="1" smtClean="0">
                <a:solidFill>
                  <a:schemeClr val="accent6"/>
                </a:solidFill>
                <a:latin typeface="Comic Sans MS" pitchFamily="66" charset="0"/>
              </a:rPr>
              <a:t>штрих-кодирования</a:t>
            </a:r>
            <a:endParaRPr lang="ru-RU" sz="1600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ru-RU" sz="1600" dirty="0" smtClean="0">
                <a:solidFill>
                  <a:schemeClr val="accent6"/>
                </a:solidFill>
                <a:latin typeface="Comic Sans MS" pitchFamily="66" charset="0"/>
              </a:rPr>
              <a:t>Инвентаризация в натуре и создание реестра размещения рабочих мест, мебели, оборудования, оргтехники и т.д. на основ </a:t>
            </a:r>
            <a:r>
              <a:rPr lang="ru-RU" sz="1600" dirty="0" err="1" smtClean="0">
                <a:solidFill>
                  <a:schemeClr val="accent6"/>
                </a:solidFill>
                <a:latin typeface="Comic Sans MS" pitchFamily="66" charset="0"/>
              </a:rPr>
              <a:t>штрих-кодирования</a:t>
            </a:r>
            <a:endParaRPr lang="ru-RU" sz="1600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ru-RU" sz="1600" dirty="0" smtClean="0">
                <a:solidFill>
                  <a:schemeClr val="accent6"/>
                </a:solidFill>
                <a:latin typeface="Comic Sans MS" pitchFamily="66" charset="0"/>
              </a:rPr>
              <a:t>Создание фирменной  базы знаний норм эксплуатации</a:t>
            </a:r>
          </a:p>
          <a:p>
            <a:pPr>
              <a:buBlip>
                <a:blip r:embed="rId2"/>
              </a:buBlip>
            </a:pPr>
            <a:r>
              <a:rPr lang="ru-RU" sz="1600" dirty="0" smtClean="0">
                <a:solidFill>
                  <a:schemeClr val="accent6"/>
                </a:solidFill>
                <a:latin typeface="Comic Sans MS" pitchFamily="66" charset="0"/>
              </a:rPr>
              <a:t>Первичный запуск на месте элементов системы планирования</a:t>
            </a:r>
          </a:p>
          <a:p>
            <a:pPr>
              <a:buBlip>
                <a:blip r:embed="rId2"/>
              </a:buBlip>
            </a:pPr>
            <a:r>
              <a:rPr lang="ru-RU" sz="1600" dirty="0" smtClean="0">
                <a:solidFill>
                  <a:schemeClr val="accent6"/>
                </a:solidFill>
                <a:latin typeface="Comic Sans MS" pitchFamily="66" charset="0"/>
              </a:rPr>
              <a:t>Оперативная адаптация алгоритмов платформы </a:t>
            </a:r>
            <a:r>
              <a:rPr lang="en-US" sz="1600" dirty="0" err="1" smtClean="0">
                <a:solidFill>
                  <a:schemeClr val="accent6"/>
                </a:solidFill>
                <a:latin typeface="Comic Sans MS" pitchFamily="66" charset="0"/>
              </a:rPr>
              <a:t>ValMaster</a:t>
            </a:r>
            <a:r>
              <a:rPr lang="en-US" sz="1600" dirty="0" smtClean="0">
                <a:solidFill>
                  <a:schemeClr val="accent6"/>
                </a:solidFill>
                <a:latin typeface="Comic Sans MS" pitchFamily="66" charset="0"/>
              </a:rPr>
              <a:t> FM/SD c </a:t>
            </a:r>
            <a:r>
              <a:rPr lang="ru-RU" sz="1600" dirty="0" smtClean="0">
                <a:solidFill>
                  <a:schemeClr val="accent6"/>
                </a:solidFill>
                <a:latin typeface="Comic Sans MS" pitchFamily="66" charset="0"/>
              </a:rPr>
              <a:t>учетом пожеланий Заказчика</a:t>
            </a:r>
          </a:p>
          <a:p>
            <a:pPr>
              <a:buBlip>
                <a:blip r:embed="rId2"/>
              </a:buBlip>
            </a:pPr>
            <a:endParaRPr lang="ru-RU" sz="1400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endParaRPr lang="ru-RU" sz="16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52600" y="1524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ru-RU" sz="1600" b="1" kern="0" cap="al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Создание системы </a:t>
            </a:r>
          </a:p>
          <a:p>
            <a:pPr lvl="0" algn="r">
              <a:defRPr/>
            </a:pPr>
            <a:r>
              <a:rPr lang="ru-RU" sz="1600" b="1" kern="0" cap="al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управления недвижимостью: </a:t>
            </a:r>
          </a:p>
          <a:p>
            <a:pPr lvl="0" algn="r">
              <a:defRPr/>
            </a:pPr>
            <a:r>
              <a:rPr lang="ru-RU" sz="1600" b="1" kern="0" cap="al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Коммерческое предложение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00200" y="1143000"/>
            <a:ext cx="632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cap="all" dirty="0" smtClean="0">
                <a:solidFill>
                  <a:srgbClr val="FF0000"/>
                </a:solidFill>
                <a:latin typeface="Comic Sans MS" pitchFamily="66" charset="0"/>
              </a:rPr>
              <a:t>Полевые работы по внедрению системы управления недвижимостью</a:t>
            </a:r>
          </a:p>
        </p:txBody>
      </p:sp>
      <p:pic>
        <p:nvPicPr>
          <p:cNvPr id="7" name="Picture 16" descr="C:\Users\DTaylor\Downloads\PPP_IBUSC_CLP_Connected_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52400"/>
            <a:ext cx="1207693" cy="105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2057400"/>
            <a:ext cx="7239000" cy="46482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sz="1600" dirty="0" smtClean="0">
                <a:solidFill>
                  <a:schemeClr val="accent6"/>
                </a:solidFill>
                <a:latin typeface="Comic Sans MS" pitchFamily="66" charset="0"/>
              </a:rPr>
              <a:t>Информационно-аналитическая система </a:t>
            </a:r>
            <a:r>
              <a:rPr lang="en-US" sz="1600" b="1" dirty="0" err="1" smtClean="0">
                <a:solidFill>
                  <a:schemeClr val="accent6"/>
                </a:solidFill>
                <a:latin typeface="Comic Sans MS" pitchFamily="66" charset="0"/>
              </a:rPr>
              <a:t>ValMaster</a:t>
            </a:r>
            <a:r>
              <a:rPr lang="en-US" sz="1600" b="1" dirty="0" smtClean="0">
                <a:solidFill>
                  <a:schemeClr val="accent6"/>
                </a:solidFill>
                <a:latin typeface="Comic Sans MS" pitchFamily="66" charset="0"/>
              </a:rPr>
              <a:t> FM </a:t>
            </a:r>
            <a:r>
              <a:rPr lang="ru-RU" sz="1600" dirty="0" smtClean="0">
                <a:solidFill>
                  <a:schemeClr val="accent6"/>
                </a:solidFill>
                <a:latin typeface="Comic Sans MS" pitchFamily="66" charset="0"/>
              </a:rPr>
              <a:t>выведена на отечественный рынок тиражируемых коммерческих продуктов в канун кризиса, который остановил реализацию многих уже подписанных договоров.</a:t>
            </a:r>
          </a:p>
          <a:p>
            <a:pPr>
              <a:buBlip>
                <a:blip r:embed="rId2"/>
              </a:buBlip>
            </a:pPr>
            <a:r>
              <a:rPr lang="ru-RU" sz="1600" dirty="0" smtClean="0">
                <a:solidFill>
                  <a:schemeClr val="accent6"/>
                </a:solidFill>
                <a:latin typeface="Comic Sans MS" pitchFamily="66" charset="0"/>
              </a:rPr>
              <a:t>На текущий момент под управлением </a:t>
            </a:r>
            <a:r>
              <a:rPr lang="en-US" sz="1600" b="1" dirty="0" err="1" smtClean="0">
                <a:solidFill>
                  <a:schemeClr val="accent6"/>
                </a:solidFill>
                <a:latin typeface="Comic Sans MS" pitchFamily="66" charset="0"/>
              </a:rPr>
              <a:t>ValMaster</a:t>
            </a:r>
            <a:r>
              <a:rPr lang="en-US" sz="1600" b="1" dirty="0" smtClean="0">
                <a:solidFill>
                  <a:schemeClr val="accent6"/>
                </a:solidFill>
                <a:latin typeface="Comic Sans MS" pitchFamily="66" charset="0"/>
              </a:rPr>
              <a:t> FM</a:t>
            </a:r>
            <a:r>
              <a:rPr lang="ru-RU" sz="1600" b="1" dirty="0" smtClean="0">
                <a:solidFill>
                  <a:schemeClr val="accent6"/>
                </a:solidFill>
                <a:latin typeface="Comic Sans MS" pitchFamily="66" charset="0"/>
              </a:rPr>
              <a:t> </a:t>
            </a:r>
            <a:r>
              <a:rPr lang="ru-RU" sz="1600" dirty="0" smtClean="0">
                <a:solidFill>
                  <a:schemeClr val="accent6"/>
                </a:solidFill>
                <a:latin typeface="Comic Sans MS" pitchFamily="66" charset="0"/>
              </a:rPr>
              <a:t>портфель недвижимости общей площадью около 3 </a:t>
            </a:r>
            <a:r>
              <a:rPr lang="ru-RU" sz="1600" dirty="0" err="1" smtClean="0">
                <a:solidFill>
                  <a:schemeClr val="accent6"/>
                </a:solidFill>
                <a:latin typeface="Comic Sans MS" pitchFamily="66" charset="0"/>
              </a:rPr>
              <a:t>млн</a:t>
            </a:r>
            <a:r>
              <a:rPr lang="ru-RU" sz="1600" dirty="0" smtClean="0">
                <a:solidFill>
                  <a:schemeClr val="accent6"/>
                </a:solidFill>
                <a:latin typeface="Comic Sans MS" pitchFamily="66" charset="0"/>
              </a:rPr>
              <a:t> м2, в том числе, ОАО «</a:t>
            </a:r>
            <a:r>
              <a:rPr lang="ru-RU" sz="1600" dirty="0" err="1" smtClean="0">
                <a:solidFill>
                  <a:schemeClr val="accent6"/>
                </a:solidFill>
                <a:latin typeface="Comic Sans MS" pitchFamily="66" charset="0"/>
              </a:rPr>
              <a:t>Ростелеком</a:t>
            </a:r>
            <a:r>
              <a:rPr lang="ru-RU" sz="1600" dirty="0" smtClean="0">
                <a:solidFill>
                  <a:schemeClr val="accent6"/>
                </a:solidFill>
                <a:latin typeface="Comic Sans MS" pitchFamily="66" charset="0"/>
              </a:rPr>
              <a:t>», ОАО ЛОМО, ФГУП «Государственный Эрмитаж», Российская национальная библиотека. Выполнен </a:t>
            </a:r>
            <a:r>
              <a:rPr lang="ru-RU" sz="1600" dirty="0" err="1" smtClean="0">
                <a:solidFill>
                  <a:schemeClr val="accent6"/>
                </a:solidFill>
                <a:latin typeface="Comic Sans MS" pitchFamily="66" charset="0"/>
              </a:rPr>
              <a:t>пилотный</a:t>
            </a:r>
            <a:r>
              <a:rPr lang="ru-RU" sz="1600" dirty="0" smtClean="0">
                <a:solidFill>
                  <a:schemeClr val="accent6"/>
                </a:solidFill>
                <a:latin typeface="Comic Sans MS" pitchFamily="66" charset="0"/>
              </a:rPr>
              <a:t> проект в рамках программы «Вокзалы России», реализуемой ОАО «Дирекция железнодорожных вокзалов» ОАО РЖД.</a:t>
            </a:r>
          </a:p>
          <a:p>
            <a:pPr>
              <a:buBlip>
                <a:blip r:embed="rId2"/>
              </a:buBlip>
            </a:pPr>
            <a:r>
              <a:rPr lang="ru-RU" sz="1600" dirty="0" smtClean="0">
                <a:solidFill>
                  <a:schemeClr val="accent6"/>
                </a:solidFill>
                <a:latin typeface="Comic Sans MS" pitchFamily="66" charset="0"/>
              </a:rPr>
              <a:t>Активно восстанавливаются докризисные проекты, В течение 2011 года  планируется расширить портфель корпоративной недвижимости под управлением </a:t>
            </a:r>
            <a:r>
              <a:rPr lang="en-US" sz="1600" b="1" dirty="0" err="1" smtClean="0">
                <a:solidFill>
                  <a:schemeClr val="accent6"/>
                </a:solidFill>
                <a:latin typeface="Comic Sans MS" pitchFamily="66" charset="0"/>
              </a:rPr>
              <a:t>ValMaster</a:t>
            </a:r>
            <a:r>
              <a:rPr lang="en-US" sz="1600" b="1" dirty="0" smtClean="0">
                <a:solidFill>
                  <a:schemeClr val="accent6"/>
                </a:solidFill>
                <a:latin typeface="Comic Sans MS" pitchFamily="66" charset="0"/>
              </a:rPr>
              <a:t> FM </a:t>
            </a:r>
            <a:r>
              <a:rPr lang="ru-RU" sz="1600" dirty="0" smtClean="0">
                <a:solidFill>
                  <a:schemeClr val="accent6"/>
                </a:solidFill>
                <a:latin typeface="Comic Sans MS" pitchFamily="66" charset="0"/>
              </a:rPr>
              <a:t>минимум в три раза. Основной целевой сегмент потенциальных клиентов – владельцы крупных портфелей недвижимости с современным уровнем корпоративного управления.</a:t>
            </a:r>
          </a:p>
          <a:p>
            <a:pPr>
              <a:buNone/>
            </a:pPr>
            <a:endParaRPr lang="ru-RU" sz="1600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endParaRPr lang="ru-RU" sz="1600" dirty="0" smtClean="0">
              <a:solidFill>
                <a:schemeClr val="accent6"/>
              </a:solidFill>
              <a:latin typeface="Comic Sans MS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52600" y="1524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ru-RU" sz="1600" b="1" kern="0" cap="al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Создание системы </a:t>
            </a:r>
          </a:p>
          <a:p>
            <a:pPr lvl="0" algn="r">
              <a:defRPr/>
            </a:pPr>
            <a:r>
              <a:rPr lang="ru-RU" sz="1600" b="1" kern="0" cap="al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управления недвижимостью: </a:t>
            </a:r>
          </a:p>
          <a:p>
            <a:pPr lvl="0" algn="r">
              <a:defRPr/>
            </a:pPr>
            <a:r>
              <a:rPr lang="ru-RU" sz="1600" b="1" kern="0" cap="al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Коммерческое предложение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76400" y="1295400"/>
            <a:ext cx="632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cap="all" dirty="0" err="1" smtClean="0">
                <a:solidFill>
                  <a:srgbClr val="FF0000"/>
                </a:solidFill>
                <a:latin typeface="Comic Sans MS" pitchFamily="66" charset="0"/>
              </a:rPr>
              <a:t>Портфолио</a:t>
            </a:r>
            <a:r>
              <a:rPr lang="ru-RU" sz="2000" b="1" cap="all" dirty="0" smtClean="0">
                <a:solidFill>
                  <a:srgbClr val="FF0000"/>
                </a:solidFill>
                <a:latin typeface="Comic Sans MS" pitchFamily="66" charset="0"/>
              </a:rPr>
              <a:t> выполненных работ</a:t>
            </a:r>
          </a:p>
        </p:txBody>
      </p:sp>
      <p:pic>
        <p:nvPicPr>
          <p:cNvPr id="7" name="Picture 16" descr="C:\Users\DTaylor\Downloads\PPP_IBUSC_CLP_Connected_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52400"/>
            <a:ext cx="1207693" cy="105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191000" y="914400"/>
            <a:ext cx="4191000" cy="3352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Comic Sans MS" pitchFamily="66" charset="0"/>
              </a:rPr>
              <a:t>Представленные Вашему вниманию технологии  разработаны на основе лучших зарубежных практик с учетом нормативно-правовых и технических особенностей отечественной отрасли  недвижимости.</a:t>
            </a:r>
            <a:br>
              <a:rPr lang="ru-RU" sz="1600" dirty="0" smtClean="0">
                <a:latin typeface="Comic Sans MS" pitchFamily="66" charset="0"/>
              </a:rPr>
            </a:br>
            <a:endParaRPr lang="ru-RU" sz="1600" dirty="0" smtClean="0">
              <a:latin typeface="Comic Sans MS" pitchFamily="66" charset="0"/>
            </a:endParaRPr>
          </a:p>
          <a:p>
            <a:r>
              <a:rPr lang="ru-RU" sz="1600" dirty="0" smtClean="0">
                <a:latin typeface="Comic Sans MS" pitchFamily="66" charset="0"/>
              </a:rPr>
              <a:t>Уверен, что использование наших технологий безусловно обеспечит самый современный уровень  системы управления Вашего портфеля недвижимости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52400" y="5029200"/>
            <a:ext cx="6705600" cy="1676400"/>
          </a:xfrm>
        </p:spPr>
        <p:txBody>
          <a:bodyPr/>
          <a:lstStyle/>
          <a:p>
            <a:pPr algn="r"/>
            <a:r>
              <a:rPr lang="ru-RU" sz="1600" dirty="0" smtClean="0">
                <a:latin typeface="Comic Sans MS" pitchFamily="66" charset="0"/>
              </a:rPr>
              <a:t>Научный руководитель проекта</a:t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1600" dirty="0" err="1" smtClean="0">
                <a:latin typeface="Comic Sans MS" pitchFamily="66" charset="0"/>
              </a:rPr>
              <a:t>к.т.н</a:t>
            </a:r>
            <a:r>
              <a:rPr lang="ru-RU" sz="1600" dirty="0" smtClean="0">
                <a:latin typeface="Comic Sans MS" pitchFamily="66" charset="0"/>
              </a:rPr>
              <a:t>, </a:t>
            </a:r>
            <a:r>
              <a:rPr lang="ru-RU" sz="1600" dirty="0" err="1" smtClean="0">
                <a:latin typeface="Comic Sans MS" pitchFamily="66" charset="0"/>
              </a:rPr>
              <a:t>д.э.н</a:t>
            </a:r>
            <a:r>
              <a:rPr lang="ru-RU" sz="1600" dirty="0" smtClean="0">
                <a:latin typeface="Comic Sans MS" pitchFamily="66" charset="0"/>
              </a:rPr>
              <a:t>., проф. каф.</a:t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1600" dirty="0" smtClean="0">
                <a:latin typeface="Comic Sans MS" pitchFamily="66" charset="0"/>
              </a:rPr>
              <a:t> «Экономика и менеджмент недвижимости» </a:t>
            </a:r>
            <a:r>
              <a:rPr lang="ru-RU" sz="1600" dirty="0" err="1" smtClean="0">
                <a:latin typeface="Comic Sans MS" pitchFamily="66" charset="0"/>
              </a:rPr>
              <a:t>СПбГПУ</a:t>
            </a:r>
            <a:r>
              <a:rPr lang="ru-RU" sz="1600" dirty="0" smtClean="0">
                <a:latin typeface="Comic Sans MS" pitchFamily="66" charset="0"/>
              </a:rPr>
              <a:t/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1600" dirty="0" smtClean="0">
                <a:latin typeface="Comic Sans MS" pitchFamily="66" charset="0"/>
              </a:rPr>
              <a:t>Е. </a:t>
            </a:r>
            <a:r>
              <a:rPr lang="ru-RU" sz="1600" dirty="0" err="1" smtClean="0">
                <a:latin typeface="Comic Sans MS" pitchFamily="66" charset="0"/>
              </a:rPr>
              <a:t>Тарасевич</a:t>
            </a:r>
            <a:r>
              <a:rPr lang="en-US" sz="1600" dirty="0" smtClean="0">
                <a:latin typeface="Comic Sans MS" pitchFamily="66" charset="0"/>
              </a:rPr>
              <a:t/>
            </a:r>
            <a:br>
              <a:rPr lang="en-US" sz="1600" dirty="0" smtClean="0">
                <a:latin typeface="Comic Sans MS" pitchFamily="66" charset="0"/>
              </a:rPr>
            </a:br>
            <a:r>
              <a:rPr lang="en-US" sz="1600" dirty="0" smtClean="0">
                <a:latin typeface="Comic Sans MS" pitchFamily="66" charset="0"/>
              </a:rPr>
              <a:t>rcav@peterlink.ru</a:t>
            </a:r>
            <a:r>
              <a:rPr lang="ru-RU" sz="1600" dirty="0" smtClean="0">
                <a:latin typeface="Comic Sans MS" pitchFamily="66" charset="0"/>
              </a:rPr>
              <a:t/>
            </a:r>
            <a:br>
              <a:rPr lang="ru-RU" sz="1600" dirty="0" smtClean="0">
                <a:latin typeface="Comic Sans MS" pitchFamily="66" charset="0"/>
              </a:rPr>
            </a:br>
            <a:r>
              <a:rPr lang="en-US" sz="1600" dirty="0" smtClean="0">
                <a:latin typeface="Comic Sans MS" pitchFamily="66" charset="0"/>
              </a:rPr>
              <a:t>www.valmaster.ru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1026" name="Picture 2" descr="http://www.valmaster.ru/images/about/tarase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105400"/>
            <a:ext cx="1028700" cy="1368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019800" cy="1143000"/>
          </a:xfrm>
        </p:spPr>
        <p:txBody>
          <a:bodyPr/>
          <a:lstStyle/>
          <a:p>
            <a:pPr algn="r"/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Научно-производственный центр </a:t>
            </a:r>
            <a:b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инновационных технологий в недвижимости «ИНТЕХНЕДВИЖИМОСТЬ»</a:t>
            </a:r>
            <a:endParaRPr lang="ru-RU" sz="2000" b="1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905000" y="1447800"/>
            <a:ext cx="6934200" cy="48006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u-RU" sz="2400" b="1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История успеха: 1993 - 1998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u-RU" sz="1600" b="1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Лидерство в формировании российской</a:t>
            </a:r>
            <a:r>
              <a:rPr kumimoji="0" lang="ru-RU" sz="1600" b="1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 школы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u-RU" sz="1600" b="1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о</a:t>
            </a:r>
            <a:r>
              <a:rPr kumimoji="0" lang="ru-RU" sz="1600" b="1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ценки недвижимости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>
                <a:tab pos="457200" algn="l"/>
              </a:tabLst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Разработка методики оценки недвижимости, машин и оборудования, профессиональная подготовка оценщиков на базе 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СПбГПУ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 (подготовлено около 3000 чел);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>
                <a:tab pos="457200" algn="l"/>
              </a:tabLst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Разработка методики оценки рыночной стоимости недвижимости для КУГИ Санкт-Петербурга;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>
                <a:tab pos="457200" algn="l"/>
              </a:tabLst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Разработка и реализация программного комплекса для автоматизации оценки рыночной стоимости недвижимости и анализа рынка недвижимости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ValMaster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™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A 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(более 1500 лицензий);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omic Sans MS" pitchFamily="66" charset="0"/>
            </a:endParaRPr>
          </a:p>
          <a:p>
            <a:pPr lvl="0" algn="just" eaLnBrk="0" hangingPunct="0">
              <a:buBlip>
                <a:blip r:embed="rId2"/>
              </a:buBlip>
              <a:tabLst>
                <a:tab pos="457200" algn="l"/>
              </a:tabLst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Консалтинговые услуги на рынке недвижимости</a:t>
            </a:r>
            <a:r>
              <a:rPr lang="ru-RU" sz="1600" kern="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</a:rPr>
              <a:t>: оценка рыночной стоимости объектов недвижимости, земельных участков анализ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наилучшего использования, анализ рынка недвижимости Санкт-Петербурга и Ленобласти, техническое освидетельствование зданий и сооружений с выдачей экспертных заключений;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>
                <a:tab pos="457200" algn="l"/>
              </a:tabLst>
              <a:defRPr/>
            </a:pPr>
            <a:r>
              <a:rPr lang="ru-RU" sz="1600" kern="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</a:rPr>
              <a:t>Экспертно-м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етодическая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 работа в Совете по методологии оценки 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Минимущества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 РФ.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21274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 descr="PPP_IBUSC_CLP_Front_Leader_B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30480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943600" cy="1143000"/>
          </a:xfrm>
        </p:spPr>
        <p:txBody>
          <a:bodyPr/>
          <a:lstStyle/>
          <a:p>
            <a:pPr algn="r"/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Научно-производственный центр </a:t>
            </a:r>
            <a:b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инновационных технологий в недвижимости «ИНТЕХНЕДВИЖИМОСТЬ»</a:t>
            </a:r>
            <a:endParaRPr lang="ru-RU" sz="2000" b="1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905000" y="1295400"/>
            <a:ext cx="6934200" cy="55626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u-RU" sz="2400" b="1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История успеха: 1997 - 2002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u-RU" sz="1600" b="1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Лидерство в разработке методологии</a:t>
            </a:r>
            <a:r>
              <a:rPr kumimoji="0" lang="ru-RU" sz="1600" b="1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 автоматизации </a:t>
            </a:r>
            <a:r>
              <a:rPr kumimoji="0" lang="ru-RU" sz="1600" b="1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Технической</a:t>
            </a:r>
            <a:r>
              <a:rPr kumimoji="0" lang="ru-RU" sz="1600" b="1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 инвентаризации недвижимости</a:t>
            </a:r>
            <a:endParaRPr kumimoji="0" lang="ru-RU" sz="1600" b="1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omic Sans MS" pitchFamily="66" charset="0"/>
              <a:ea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ru-RU" sz="1600" dirty="0" smtClean="0">
                <a:solidFill>
                  <a:schemeClr val="accent2"/>
                </a:solidFill>
                <a:latin typeface="Comic Sans MS" pitchFamily="66" charset="0"/>
              </a:rPr>
              <a:t>Разработка Единых классификаторов характеристик для Государственной технической инвентаризации;</a:t>
            </a:r>
          </a:p>
          <a:p>
            <a:pPr lvl="0">
              <a:buBlip>
                <a:blip r:embed="rId2"/>
              </a:buBlip>
            </a:pPr>
            <a:r>
              <a:rPr lang="ru-RU" sz="1600" dirty="0" smtClean="0">
                <a:solidFill>
                  <a:schemeClr val="accent2"/>
                </a:solidFill>
                <a:latin typeface="Comic Sans MS" pitchFamily="66" charset="0"/>
              </a:rPr>
              <a:t>Разработка методики автоматизации камеральных работ технической инвентаризации – </a:t>
            </a:r>
            <a:r>
              <a:rPr lang="ru-RU" sz="1600" dirty="0" err="1" smtClean="0">
                <a:solidFill>
                  <a:schemeClr val="accent2"/>
                </a:solidFill>
                <a:latin typeface="Comic Sans MS" pitchFamily="66" charset="0"/>
              </a:rPr>
              <a:t>адресатор</a:t>
            </a:r>
            <a:r>
              <a:rPr lang="ru-RU" sz="1600" dirty="0" smtClean="0">
                <a:solidFill>
                  <a:schemeClr val="accent2"/>
                </a:solidFill>
                <a:latin typeface="Comic Sans MS" pitchFamily="66" charset="0"/>
              </a:rPr>
              <a:t> с динамической иерархией уровней, расчета восстановительной стоимости на основе УПВС с учетом нормативных корректировок, автоматизации расчета физического износа (ВСН 53-86р), автоматизированное создание документов – техпаспортов, справок, экспликаций и т.д.;</a:t>
            </a:r>
          </a:p>
          <a:p>
            <a:pPr lvl="0">
              <a:buBlip>
                <a:blip r:embed="rId2"/>
              </a:buBlip>
            </a:pPr>
            <a:r>
              <a:rPr lang="ru-RU" sz="1600" dirty="0" smtClean="0">
                <a:solidFill>
                  <a:schemeClr val="accent2"/>
                </a:solidFill>
                <a:latin typeface="Comic Sans MS" pitchFamily="66" charset="0"/>
              </a:rPr>
              <a:t>Разработка специализированного объектно-ориентированного графического редактора на основе лицензионного ядра </a:t>
            </a:r>
            <a:r>
              <a:rPr lang="ru-RU" sz="1600" dirty="0" err="1" smtClean="0">
                <a:solidFill>
                  <a:schemeClr val="accent2"/>
                </a:solidFill>
                <a:latin typeface="Comic Sans MS" pitchFamily="66" charset="0"/>
              </a:rPr>
              <a:t>AutoCAD</a:t>
            </a:r>
            <a:r>
              <a:rPr lang="ru-RU" sz="1600" dirty="0" smtClean="0">
                <a:solidFill>
                  <a:schemeClr val="accent2"/>
                </a:solidFill>
                <a:latin typeface="Comic Sans MS" pitchFamily="66" charset="0"/>
              </a:rPr>
              <a:t> OEM для целей технического учета и управления недвижимостью;</a:t>
            </a:r>
          </a:p>
          <a:p>
            <a:pPr lvl="0">
              <a:buBlip>
                <a:blip r:embed="rId2"/>
              </a:buBlip>
            </a:pPr>
            <a:r>
              <a:rPr lang="ru-RU" sz="1600" dirty="0" smtClean="0">
                <a:solidFill>
                  <a:schemeClr val="accent2"/>
                </a:solidFill>
                <a:latin typeface="Comic Sans MS" pitchFamily="66" charset="0"/>
              </a:rPr>
              <a:t>Разработка программного комплекса для автоматизации государственной технической инвентаризации и учета </a:t>
            </a:r>
            <a:r>
              <a:rPr lang="ru-RU" sz="1600" b="1" dirty="0" err="1" smtClean="0">
                <a:solidFill>
                  <a:schemeClr val="accent2"/>
                </a:solidFill>
                <a:latin typeface="Comic Sans MS" pitchFamily="66" charset="0"/>
              </a:rPr>
              <a:t>ValMaster</a:t>
            </a:r>
            <a:r>
              <a:rPr lang="ru-RU" sz="1600" b="1" dirty="0" smtClean="0">
                <a:solidFill>
                  <a:schemeClr val="accent2"/>
                </a:solidFill>
                <a:latin typeface="Comic Sans MS" pitchFamily="66" charset="0"/>
              </a:rPr>
              <a:t>™ BTI</a:t>
            </a:r>
            <a:r>
              <a:rPr lang="ru-RU" sz="1600" dirty="0" smtClean="0">
                <a:solidFill>
                  <a:schemeClr val="accent2"/>
                </a:solidFill>
                <a:latin typeface="Comic Sans MS" pitchFamily="66" charset="0"/>
              </a:rPr>
              <a:t> – свыше 500 лицензий (Иркутск, Иркутская область, Самара, Ростов на Дону, Новгород и т.д.);</a:t>
            </a:r>
          </a:p>
          <a:p>
            <a:pPr>
              <a:buBlip>
                <a:blip r:embed="rId2"/>
              </a:buBlip>
            </a:pPr>
            <a:r>
              <a:rPr lang="ru-RU" sz="1600" dirty="0" smtClean="0">
                <a:solidFill>
                  <a:schemeClr val="accent2"/>
                </a:solidFill>
                <a:latin typeface="Comic Sans MS" pitchFamily="66" charset="0"/>
              </a:rPr>
              <a:t>Совместно с Госстроем РФ и  ФГУП «</a:t>
            </a:r>
            <a:r>
              <a:rPr lang="ru-RU" sz="1600" dirty="0" err="1" smtClean="0">
                <a:solidFill>
                  <a:schemeClr val="accent2"/>
                </a:solidFill>
                <a:latin typeface="Comic Sans MS" pitchFamily="66" charset="0"/>
              </a:rPr>
              <a:t>Ростехинвентаризация</a:t>
            </a:r>
            <a:r>
              <a:rPr lang="ru-RU" sz="1600" dirty="0" smtClean="0">
                <a:solidFill>
                  <a:schemeClr val="accent2"/>
                </a:solidFill>
                <a:latin typeface="Comic Sans MS" pitchFamily="66" charset="0"/>
              </a:rPr>
              <a:t>» участие в проекте создания автоматизированной системы  учета имущества и компенсации потерь при ликвидации последствий наводнения в ЮФО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.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5" name="Picture 3" descr="PPP_IBUSC_CLP_Front_Leader_B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30480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096000" cy="1143000"/>
          </a:xfrm>
        </p:spPr>
        <p:txBody>
          <a:bodyPr/>
          <a:lstStyle/>
          <a:p>
            <a:pPr algn="r"/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Научно-производственный центр </a:t>
            </a:r>
            <a:b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инновационных технологий в недвижимости «ИНТЕХНЕДВИЖИМОСТЬ»</a:t>
            </a:r>
            <a:endParaRPr lang="ru-RU" sz="2000" b="1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905000" y="1295400"/>
            <a:ext cx="6934200" cy="55626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ru-RU" sz="2400" b="1" kern="0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История успеха:</a:t>
            </a:r>
            <a:r>
              <a:rPr kumimoji="0" lang="ru-RU" sz="2400" b="1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2002-2005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u-RU" sz="1600" b="1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На переднем крае создания</a:t>
            </a:r>
            <a:r>
              <a:rPr kumimoji="0" lang="ru-RU" sz="1600" b="1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1600" b="1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Государственного кадастра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u-RU" sz="1600" b="1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объектов недвижимости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lvl="0">
              <a:buBlip>
                <a:blip r:embed="rId2"/>
              </a:buBlip>
            </a:pPr>
            <a:r>
              <a:rPr lang="ru-RU" sz="1600" dirty="0" smtClean="0">
                <a:solidFill>
                  <a:schemeClr val="accent2"/>
                </a:solidFill>
                <a:latin typeface="Comic Sans MS" pitchFamily="66" charset="0"/>
              </a:rPr>
              <a:t>Экспертно-консультативная и методическая работа в </a:t>
            </a:r>
            <a:r>
              <a:rPr lang="ru-RU" sz="1600" dirty="0" err="1" smtClean="0">
                <a:solidFill>
                  <a:schemeClr val="accent2"/>
                </a:solidFill>
                <a:latin typeface="Comic Sans MS" pitchFamily="66" charset="0"/>
              </a:rPr>
              <a:t>Роснедвижимости</a:t>
            </a:r>
            <a:r>
              <a:rPr lang="ru-RU" sz="1600" dirty="0" smtClean="0">
                <a:solidFill>
                  <a:schemeClr val="accent2"/>
                </a:solidFill>
                <a:latin typeface="Comic Sans MS" pitchFamily="66" charset="0"/>
              </a:rPr>
              <a:t>, разработка Технического задания на автоматизированную систему ведения ЕГРОКС (Единый государственный реестр объектов капитального строительства – часть кадастра недвижимости для учета для зданий и сооружений)</a:t>
            </a:r>
          </a:p>
          <a:p>
            <a:pPr lvl="0">
              <a:buBlip>
                <a:blip r:embed="rId2"/>
              </a:buBlip>
            </a:pPr>
            <a:r>
              <a:rPr lang="ru-RU" sz="1600" dirty="0" smtClean="0">
                <a:solidFill>
                  <a:schemeClr val="accent2"/>
                </a:solidFill>
                <a:latin typeface="Comic Sans MS" pitchFamily="66" charset="0"/>
              </a:rPr>
              <a:t>Разработка методических материалов по электронному формату (</a:t>
            </a:r>
            <a:r>
              <a:rPr lang="en-US" sz="1600" dirty="0" smtClean="0">
                <a:solidFill>
                  <a:schemeClr val="accent2"/>
                </a:solidFill>
                <a:latin typeface="Comic Sans MS" pitchFamily="66" charset="0"/>
              </a:rPr>
              <a:t>XML</a:t>
            </a:r>
            <a:r>
              <a:rPr lang="ru-RU" sz="1600" dirty="0" smtClean="0">
                <a:solidFill>
                  <a:schemeClr val="accent2"/>
                </a:solidFill>
                <a:latin typeface="Comic Sans MS" pitchFamily="66" charset="0"/>
              </a:rPr>
              <a:t>-формат) обмена данными для ЕГРОКС; </a:t>
            </a:r>
          </a:p>
          <a:p>
            <a:pPr lvl="0">
              <a:buBlip>
                <a:blip r:embed="rId2"/>
              </a:buBlip>
            </a:pPr>
            <a:r>
              <a:rPr lang="ru-RU" sz="1600" dirty="0" smtClean="0">
                <a:solidFill>
                  <a:schemeClr val="accent2"/>
                </a:solidFill>
                <a:latin typeface="Comic Sans MS" pitchFamily="66" charset="0"/>
              </a:rPr>
              <a:t>Разработка классификаторов описания недвижимости для Кадастра объектов недвижимости (ЕГРОКС). Утверждены Приказом Минэкономразвития России от 8 сентября 2006 г. N268 «Об утверждении правил ведения единого государственного реестра объектов капитального строительства»;</a:t>
            </a:r>
          </a:p>
          <a:p>
            <a:pPr lvl="0">
              <a:buBlip>
                <a:blip r:embed="rId2"/>
              </a:buBlip>
            </a:pPr>
            <a:r>
              <a:rPr lang="ru-RU" sz="1600" dirty="0" smtClean="0">
                <a:solidFill>
                  <a:schemeClr val="accent2"/>
                </a:solidFill>
                <a:latin typeface="Comic Sans MS" pitchFamily="66" charset="0"/>
              </a:rPr>
              <a:t>Научно-методическое сопровождение </a:t>
            </a:r>
            <a:r>
              <a:rPr lang="ru-RU" sz="1600" dirty="0" err="1" smtClean="0">
                <a:solidFill>
                  <a:schemeClr val="accent2"/>
                </a:solidFill>
                <a:latin typeface="Comic Sans MS" pitchFamily="66" charset="0"/>
              </a:rPr>
              <a:t>Пилотного</a:t>
            </a:r>
            <a:r>
              <a:rPr lang="ru-RU" sz="1600" dirty="0" smtClean="0">
                <a:solidFill>
                  <a:schemeClr val="accent2"/>
                </a:solidFill>
                <a:latin typeface="Comic Sans MS" pitchFamily="66" charset="0"/>
              </a:rPr>
              <a:t> проекта Кадастра объектов недвижимости в Самаре на платформе </a:t>
            </a:r>
            <a:r>
              <a:rPr lang="en-US" sz="1600" dirty="0" err="1" smtClean="0">
                <a:solidFill>
                  <a:schemeClr val="accent2"/>
                </a:solidFill>
                <a:latin typeface="Comic Sans MS" pitchFamily="66" charset="0"/>
              </a:rPr>
              <a:t>ValMaster</a:t>
            </a:r>
            <a:r>
              <a:rPr lang="ru-RU" sz="1600" dirty="0" smtClean="0">
                <a:solidFill>
                  <a:schemeClr val="accent2"/>
                </a:solidFill>
                <a:latin typeface="Comic Sans MS" pitchFamily="66" charset="0"/>
              </a:rPr>
              <a:t>™ </a:t>
            </a:r>
            <a:r>
              <a:rPr lang="en-US" sz="1600" dirty="0" smtClean="0">
                <a:solidFill>
                  <a:schemeClr val="accent2"/>
                </a:solidFill>
                <a:latin typeface="Comic Sans MS" pitchFamily="66" charset="0"/>
              </a:rPr>
              <a:t>BTI</a:t>
            </a:r>
            <a:endParaRPr lang="ru-RU" sz="1600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5" name="Picture 3" descr="PPP_IBUSC_CLP_Front_Leader_B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30480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943600" cy="1143000"/>
          </a:xfrm>
        </p:spPr>
        <p:txBody>
          <a:bodyPr/>
          <a:lstStyle/>
          <a:p>
            <a:pPr algn="r"/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Научно-производственный центр </a:t>
            </a:r>
            <a:b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инновационных технологий в недвижимости «ИНТЕХНЕДВИЖИМОСТЬ»</a:t>
            </a:r>
            <a:endParaRPr lang="ru-RU" sz="2000" b="1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524000" y="1295400"/>
            <a:ext cx="7467600" cy="55626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u-RU" sz="2400" b="1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История успеха: 2004-2011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u-RU" sz="1600" b="1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Формирование отечественной школы управления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u-RU" sz="1600" b="1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корпоративной недвижимостью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lvl="0">
              <a:buBlip>
                <a:blip r:embed="rId2"/>
              </a:buBlip>
            </a:pPr>
            <a:r>
              <a:rPr lang="ru-RU" sz="1600" dirty="0" smtClean="0">
                <a:solidFill>
                  <a:schemeClr val="accent2"/>
                </a:solidFill>
                <a:latin typeface="Comic Sans MS" pitchFamily="66" charset="0"/>
              </a:rPr>
              <a:t>Научно-методические исследования лучшей мировой практики управления корпоративной недвижимостью</a:t>
            </a:r>
          </a:p>
          <a:p>
            <a:pPr lvl="0">
              <a:buBlip>
                <a:blip r:embed="rId2"/>
              </a:buBlip>
            </a:pPr>
            <a:r>
              <a:rPr lang="ru-RU" sz="1600" dirty="0" smtClean="0">
                <a:solidFill>
                  <a:schemeClr val="accent2"/>
                </a:solidFill>
                <a:latin typeface="Comic Sans MS" pitchFamily="66" charset="0"/>
              </a:rPr>
              <a:t>Адаптация современной методологии управления недвижимостью к условиям отечественной отрасли недвижимости</a:t>
            </a:r>
          </a:p>
          <a:p>
            <a:pPr lvl="0">
              <a:buBlip>
                <a:blip r:embed="rId2"/>
              </a:buBlip>
            </a:pPr>
            <a:r>
              <a:rPr lang="ru-RU" sz="1600" dirty="0" smtClean="0">
                <a:solidFill>
                  <a:schemeClr val="accent2"/>
                </a:solidFill>
                <a:latin typeface="Comic Sans MS" pitchFamily="66" charset="0"/>
              </a:rPr>
              <a:t>Разработка методических  материалов по созданию корпоративных систем Стратегического управления активами недвижимости, </a:t>
            </a:r>
          </a:p>
          <a:p>
            <a:pPr lvl="0">
              <a:buBlip>
                <a:blip r:embed="rId2"/>
              </a:buBlip>
            </a:pPr>
            <a:r>
              <a:rPr lang="ru-RU" sz="1600" dirty="0" smtClean="0">
                <a:solidFill>
                  <a:schemeClr val="accent2"/>
                </a:solidFill>
                <a:latin typeface="Comic Sans MS" pitchFamily="66" charset="0"/>
              </a:rPr>
              <a:t>Создание информационно-методического комплекса  управления эксплуатации недвижимости;</a:t>
            </a:r>
          </a:p>
          <a:p>
            <a:pPr lvl="0">
              <a:buBlip>
                <a:blip r:embed="rId2"/>
              </a:buBlip>
            </a:pPr>
            <a:r>
              <a:rPr lang="ru-RU" sz="1600" dirty="0" smtClean="0">
                <a:solidFill>
                  <a:schemeClr val="accent2"/>
                </a:solidFill>
                <a:latin typeface="Comic Sans MS" pitchFamily="66" charset="0"/>
              </a:rPr>
              <a:t>Разработка программной платформы для построения информационно-аналитических систем управления корпоративной недвижимостью </a:t>
            </a:r>
            <a:r>
              <a:rPr lang="en-US" sz="1600" b="1" dirty="0" err="1" smtClean="0">
                <a:solidFill>
                  <a:schemeClr val="accent2"/>
                </a:solidFill>
                <a:latin typeface="Comic Sans MS" pitchFamily="66" charset="0"/>
              </a:rPr>
              <a:t>ValMaster</a:t>
            </a:r>
            <a:r>
              <a:rPr lang="ru-RU" sz="1600" b="1" dirty="0" smtClean="0">
                <a:solidFill>
                  <a:schemeClr val="accent2"/>
                </a:solidFill>
                <a:latin typeface="Comic Sans MS" pitchFamily="66" charset="0"/>
              </a:rPr>
              <a:t>™ </a:t>
            </a:r>
            <a:r>
              <a:rPr lang="en-US" sz="1600" b="1" dirty="0" smtClean="0">
                <a:solidFill>
                  <a:schemeClr val="accent2"/>
                </a:solidFill>
                <a:latin typeface="Comic Sans MS" pitchFamily="66" charset="0"/>
              </a:rPr>
              <a:t>FM</a:t>
            </a:r>
            <a:r>
              <a:rPr lang="ru-RU" sz="1600" dirty="0" smtClean="0">
                <a:solidFill>
                  <a:schemeClr val="accent2"/>
                </a:solidFill>
                <a:latin typeface="Comic Sans MS" pitchFamily="66" charset="0"/>
              </a:rPr>
              <a:t>;</a:t>
            </a:r>
          </a:p>
          <a:p>
            <a:pPr lvl="0">
              <a:buBlip>
                <a:blip r:embed="rId2"/>
              </a:buBlip>
            </a:pPr>
            <a:r>
              <a:rPr lang="ru-RU" sz="1600" dirty="0" smtClean="0">
                <a:solidFill>
                  <a:schemeClr val="accent2"/>
                </a:solidFill>
                <a:latin typeface="Comic Sans MS" pitchFamily="66" charset="0"/>
              </a:rPr>
              <a:t>Разработка приложения для оперативного управления заявками  и сервисами для пользователей недвижимостью </a:t>
            </a:r>
            <a:r>
              <a:rPr lang="en-US" sz="1600" b="1" dirty="0" err="1" smtClean="0">
                <a:solidFill>
                  <a:schemeClr val="accent2"/>
                </a:solidFill>
                <a:latin typeface="Comic Sans MS" pitchFamily="66" charset="0"/>
              </a:rPr>
              <a:t>ValMaster</a:t>
            </a:r>
            <a:r>
              <a:rPr lang="ru-RU" sz="1600" b="1" dirty="0" smtClean="0">
                <a:solidFill>
                  <a:schemeClr val="accent2"/>
                </a:solidFill>
                <a:latin typeface="Comic Sans MS" pitchFamily="66" charset="0"/>
              </a:rPr>
              <a:t>™ </a:t>
            </a:r>
            <a:r>
              <a:rPr lang="en-US" sz="1600" b="1" dirty="0" smtClean="0">
                <a:solidFill>
                  <a:schemeClr val="accent2"/>
                </a:solidFill>
                <a:latin typeface="Comic Sans MS" pitchFamily="66" charset="0"/>
              </a:rPr>
              <a:t>SD</a:t>
            </a:r>
            <a:r>
              <a:rPr lang="ru-RU" sz="1600" dirty="0" smtClean="0">
                <a:solidFill>
                  <a:schemeClr val="accent2"/>
                </a:solidFill>
                <a:latin typeface="Comic Sans MS" pitchFamily="66" charset="0"/>
              </a:rPr>
              <a:t>;</a:t>
            </a:r>
          </a:p>
          <a:p>
            <a:pPr lvl="0">
              <a:buBlip>
                <a:blip r:embed="rId2"/>
              </a:buBlip>
            </a:pPr>
            <a:r>
              <a:rPr lang="ru-RU" sz="1600" dirty="0" smtClean="0">
                <a:solidFill>
                  <a:schemeClr val="accent2"/>
                </a:solidFill>
                <a:latin typeface="Comic Sans MS" pitchFamily="66" charset="0"/>
              </a:rPr>
              <a:t>Внедрение систем управления корпоративной недвижимости «под ключ»: </a:t>
            </a:r>
          </a:p>
          <a:p>
            <a:pPr lvl="0">
              <a:buBlip>
                <a:blip r:embed="rId2"/>
              </a:buBlip>
            </a:pPr>
            <a:r>
              <a:rPr lang="ru-RU" sz="1600" dirty="0" smtClean="0">
                <a:solidFill>
                  <a:schemeClr val="accent2"/>
                </a:solidFill>
                <a:latin typeface="Comic Sans MS" pitchFamily="66" charset="0"/>
              </a:rPr>
              <a:t>Повышение квалификации персонала по современным направлениям профессиональных компетенций управления недвижимостью.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5" name="Picture 3" descr="PPP_IBUSC_CLP_Front_Leader_B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30480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943600" cy="990600"/>
          </a:xfrm>
        </p:spPr>
        <p:txBody>
          <a:bodyPr/>
          <a:lstStyle/>
          <a:p>
            <a:pPr algn="r"/>
            <a:r>
              <a:rPr lang="ru-RU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Научно-производственный центр </a:t>
            </a:r>
            <a:br>
              <a:rPr lang="ru-RU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инновационных технологий в недвижимости 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«ИНТЕХНЕДВИЖИМОСТЬ»</a:t>
            </a:r>
            <a:endParaRPr lang="ru-RU" sz="2000" b="1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524000" y="1295400"/>
            <a:ext cx="7467600" cy="55626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u-RU" sz="2400" b="1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История успеха:</a:t>
            </a:r>
            <a:r>
              <a:rPr kumimoji="0" lang="ru-RU" sz="2400" b="1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2400" b="1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1993-2011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u-RU" sz="1600" b="1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Основные нормативно-методические</a:t>
            </a:r>
            <a:r>
              <a:rPr kumimoji="0" lang="ru-RU" sz="1600" b="1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Times New Roman" pitchFamily="18" charset="0"/>
              </a:rPr>
              <a:t>работы</a:t>
            </a:r>
            <a:endParaRPr kumimoji="0" lang="ru-RU" sz="1600" b="1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omic Sans MS" pitchFamily="66" charset="0"/>
              <a:ea typeface="Times New Roman" pitchFamily="18" charset="0"/>
            </a:endParaRPr>
          </a:p>
          <a:p>
            <a:pPr lvl="0">
              <a:buBlip>
                <a:blip r:embed="rId2"/>
              </a:buBlip>
            </a:pPr>
            <a:endParaRPr lang="ru-RU" sz="1200" dirty="0" smtClean="0">
              <a:solidFill>
                <a:schemeClr val="accent6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ru-RU" sz="1200" dirty="0" smtClean="0">
                <a:solidFill>
                  <a:schemeClr val="accent6"/>
                </a:solidFill>
              </a:rPr>
              <a:t>Методические рекомендации по определению рыночной стоимости объектов недвижимости. Приложение №2 к распоряжение губернатора Санкт-Петербурга от 1.06.96 №113-р "О порядке оценки недвижимого имущества, находящегося в государственной собственности, и прав на него".</a:t>
            </a:r>
          </a:p>
          <a:p>
            <a:pPr lvl="0">
              <a:buBlip>
                <a:blip r:embed="rId2"/>
              </a:buBlip>
            </a:pPr>
            <a:r>
              <a:rPr lang="ru-RU" sz="1200" dirty="0" smtClean="0">
                <a:solidFill>
                  <a:schemeClr val="accent6"/>
                </a:solidFill>
              </a:rPr>
              <a:t>Временное положение о порядке оценки рыночной стоимости объектов недвижимости, находящихся в государственной собственности. Приложение №1 к распоряжение Губернатора Санкт-Петербурга от 1.06.96 №113-р "О порядке оценки недвижимого имущества, находящегося в государственной собственности, и прав на него". </a:t>
            </a:r>
          </a:p>
          <a:p>
            <a:pPr lvl="0">
              <a:buBlip>
                <a:blip r:embed="rId2"/>
              </a:buBlip>
            </a:pPr>
            <a:r>
              <a:rPr lang="ru-RU" sz="1200" dirty="0" smtClean="0">
                <a:solidFill>
                  <a:schemeClr val="accent6"/>
                </a:solidFill>
              </a:rPr>
              <a:t>СТО РОО 27-01-98 Оценка имущества. Оценка недвижимости. М.; РОО, 1998 </a:t>
            </a:r>
          </a:p>
          <a:p>
            <a:pPr lvl="0">
              <a:buBlip>
                <a:blip r:embed="rId2"/>
              </a:buBlip>
            </a:pPr>
            <a:r>
              <a:rPr lang="ru-RU" sz="1200" dirty="0" smtClean="0">
                <a:solidFill>
                  <a:schemeClr val="accent6"/>
                </a:solidFill>
              </a:rPr>
              <a:t>СТО РОО 27-02-98 Оценка имущества. Оценка судов и плавучих технических средств освоения океана, шельфа и внутренних водных путей и водоемов. М.; РОО, 1998 </a:t>
            </a:r>
          </a:p>
          <a:p>
            <a:pPr lvl="0">
              <a:buBlip>
                <a:blip r:embed="rId2"/>
              </a:buBlip>
            </a:pPr>
            <a:r>
              <a:rPr lang="ru-RU" sz="1200" dirty="0" smtClean="0">
                <a:solidFill>
                  <a:schemeClr val="accent6"/>
                </a:solidFill>
              </a:rPr>
              <a:t>Методические рекомендации по оценке участков земли для </a:t>
            </a:r>
            <a:r>
              <a:rPr lang="ru-RU" sz="1200" dirty="0" err="1" smtClean="0">
                <a:solidFill>
                  <a:schemeClr val="accent6"/>
                </a:solidFill>
              </a:rPr>
              <a:t>девелопмента</a:t>
            </a:r>
            <a:r>
              <a:rPr lang="ru-RU" sz="1200" dirty="0" smtClean="0">
                <a:solidFill>
                  <a:schemeClr val="accent6"/>
                </a:solidFill>
              </a:rPr>
              <a:t>. М., Торгово-промышленная палата РФ, 2002 </a:t>
            </a:r>
          </a:p>
          <a:p>
            <a:pPr lvl="0">
              <a:buBlip>
                <a:blip r:embed="rId2"/>
              </a:buBlip>
            </a:pPr>
            <a:r>
              <a:rPr lang="ru-RU" sz="1200" dirty="0" smtClean="0">
                <a:solidFill>
                  <a:schemeClr val="accent6"/>
                </a:solidFill>
              </a:rPr>
              <a:t>Оценка судов и плавучих технических средств освоения океана, шельфа и внутренних водных путей и водоемов. Методические рекомендации. М., Торгово-промышленная палата РФ, 2002. - 1.5 п.л. </a:t>
            </a:r>
          </a:p>
          <a:p>
            <a:pPr lvl="0">
              <a:buBlip>
                <a:blip r:embed="rId2"/>
              </a:buBlip>
            </a:pPr>
            <a:r>
              <a:rPr lang="ru-RU" sz="1200" dirty="0" smtClean="0">
                <a:solidFill>
                  <a:schemeClr val="accent6"/>
                </a:solidFill>
              </a:rPr>
              <a:t>Оценка стоимости недвижимого имущества. Методические рекомендации. Торгово-промышленная палата РФ, М., 2002. </a:t>
            </a:r>
          </a:p>
          <a:p>
            <a:pPr lvl="0">
              <a:buBlip>
                <a:blip r:embed="rId2"/>
              </a:buBlip>
            </a:pPr>
            <a:r>
              <a:rPr lang="ru-RU" sz="1200" dirty="0" smtClean="0">
                <a:solidFill>
                  <a:schemeClr val="accent6"/>
                </a:solidFill>
              </a:rPr>
              <a:t>Организационно-методические требования к построению информационных систем государственного учета и технической инвентаризации объектов недвижимости. М.; ГОССТРОЙ РОССИИ, 2000 </a:t>
            </a:r>
          </a:p>
          <a:p>
            <a:pPr lvl="0">
              <a:buBlip>
                <a:blip r:embed="rId2"/>
              </a:buBlip>
            </a:pPr>
            <a:r>
              <a:rPr lang="ru-RU" sz="1200" dirty="0" smtClean="0">
                <a:solidFill>
                  <a:schemeClr val="accent6"/>
                </a:solidFill>
              </a:rPr>
              <a:t>Правила ведения Единого государственного реестра объектов капитального строительства. Утверждены Приказом от 8.08.06 № 268 Министерства экономического развития и торговли Российской Федерации</a:t>
            </a:r>
          </a:p>
          <a:p>
            <a:pPr lvl="0">
              <a:buBlip>
                <a:blip r:embed="rId2"/>
              </a:buBlip>
            </a:pPr>
            <a:r>
              <a:rPr lang="ru-RU" sz="1200" dirty="0" smtClean="0">
                <a:solidFill>
                  <a:schemeClr val="accent6"/>
                </a:solidFill>
              </a:rPr>
              <a:t>Разработка предложений по созданию нормативно-правовой базы системы управления недвижимым имуществом Минобороны России. Отчет по НИР.-М., 26 ЦНИИ МО РФ, 2001.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5" name="Picture 3" descr="PPP_IBUSC_CLP_Front_Leader_B.pn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860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172200" cy="990600"/>
          </a:xfrm>
        </p:spPr>
        <p:txBody>
          <a:bodyPr/>
          <a:lstStyle/>
          <a:p>
            <a:pPr algn="r"/>
            <a:r>
              <a:rPr lang="ru-RU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Научно-производственный центр </a:t>
            </a:r>
            <a:br>
              <a:rPr lang="ru-RU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инновационных технологий в недвижимости 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«ИНТЕХНЕДВИЖИМОСТЬ»</a:t>
            </a:r>
            <a:endParaRPr lang="ru-RU" sz="2000" b="1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559292" y="1149697"/>
            <a:ext cx="7467600" cy="55626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u-RU" sz="2400" b="1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История успеха</a:t>
            </a:r>
            <a:r>
              <a:rPr kumimoji="0" lang="ru-RU" sz="2000" b="1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: ГЕНЕРАЛЬНАЯ СХЕМА РАБОТЫ</a:t>
            </a:r>
            <a:r>
              <a:rPr kumimoji="0" lang="ru-RU" sz="2400" b="1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ru-RU" b="1" strike="noStrike" kern="0" cap="none" spc="0" normalizeH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u-RU" b="1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От разработки методологии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lang="ru-RU" b="1" kern="0" dirty="0" smtClean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ru-RU" b="1" strike="noStrike" kern="0" cap="none" spc="0" normalizeH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lang="ru-RU" b="1" kern="0" dirty="0" smtClean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ru-RU" b="1" strike="noStrike" kern="0" cap="none" spc="0" normalizeH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lang="ru-RU" b="1" kern="0" dirty="0" smtClean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ru-RU" b="1" strike="noStrike" kern="0" cap="none" spc="0" normalizeH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lang="ru-RU" b="1" kern="0" dirty="0" smtClean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ru-RU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  <a:ea typeface="Times New Roman" pitchFamily="18" charset="0"/>
              </a:rPr>
              <a:t>К разработке информационного обеспечения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ru-RU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  <a:ea typeface="Times New Roman" pitchFamily="18" charset="0"/>
              </a:rPr>
              <a:t> для реализации методологии</a:t>
            </a:r>
            <a:endParaRPr kumimoji="0" lang="ru-RU" b="1" strike="noStrike" kern="0" cap="none" spc="0" normalizeH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u-RU" sz="1400" b="1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 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5" name="Picture 3" descr="PPP_IBUSC_CLP_Front_Leader_B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22860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Группа 25"/>
          <p:cNvGrpSpPr/>
          <p:nvPr/>
        </p:nvGrpSpPr>
        <p:grpSpPr>
          <a:xfrm>
            <a:off x="304800" y="2438400"/>
            <a:ext cx="8610600" cy="1752600"/>
            <a:chOff x="304800" y="2667000"/>
            <a:chExt cx="8981506" cy="1905000"/>
          </a:xfrm>
        </p:grpSpPr>
        <p:pic>
          <p:nvPicPr>
            <p:cNvPr id="1028" name="Picture 4" descr="http://www.valmaster.ru/images/TBook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72399" y="2667000"/>
              <a:ext cx="1513907" cy="1905000"/>
            </a:xfrm>
            <a:prstGeom prst="rect">
              <a:avLst/>
            </a:prstGeom>
            <a:noFill/>
          </p:spPr>
        </p:pic>
        <p:pic>
          <p:nvPicPr>
            <p:cNvPr id="1030" name="Picture 6" descr="http://www.valmaster.ru/images/EconBook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05400" y="2667000"/>
              <a:ext cx="1234159" cy="1676400"/>
            </a:xfrm>
            <a:prstGeom prst="rect">
              <a:avLst/>
            </a:prstGeom>
            <a:noFill/>
          </p:spPr>
        </p:pic>
        <p:pic>
          <p:nvPicPr>
            <p:cNvPr id="1032" name="Picture 8" descr="http://www.valmaster.ru/images/ExplBook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00800" y="2667000"/>
              <a:ext cx="1295400" cy="1759586"/>
            </a:xfrm>
            <a:prstGeom prst="rect">
              <a:avLst/>
            </a:prstGeom>
            <a:noFill/>
          </p:spPr>
        </p:pic>
        <p:pic>
          <p:nvPicPr>
            <p:cNvPr id="1026" name="Picture 2" descr="http://www.valmaster.ru/images/NBookBig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4800" y="2667000"/>
              <a:ext cx="949272" cy="1313177"/>
            </a:xfrm>
            <a:prstGeom prst="rect">
              <a:avLst/>
            </a:prstGeom>
            <a:noFill/>
          </p:spPr>
        </p:pic>
        <p:pic>
          <p:nvPicPr>
            <p:cNvPr id="3" name="Picture 4" descr="http://www.valmaster.ru/images/FBookBig.jpg">
              <a:hlinkClick r:id="rId8" tooltip="Тарасевич Е. И. Финансирование инвестиций в недвижимость.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295400" y="2667000"/>
              <a:ext cx="1143000" cy="1419226"/>
            </a:xfrm>
            <a:prstGeom prst="rect">
              <a:avLst/>
            </a:prstGeom>
            <a:noFill/>
          </p:spPr>
        </p:pic>
        <p:pic>
          <p:nvPicPr>
            <p:cNvPr id="6" name="Picture 6" descr="http://www.valmaster.ru/images/OBookBig.GIF">
              <a:hlinkClick r:id="rId10" tooltip="Тарасевич Е. И. Оценка недвижимости.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33800" y="2667000"/>
              <a:ext cx="1295400" cy="1608456"/>
            </a:xfrm>
            <a:prstGeom prst="rect">
              <a:avLst/>
            </a:prstGeom>
            <a:noFill/>
          </p:spPr>
        </p:pic>
        <p:pic>
          <p:nvPicPr>
            <p:cNvPr id="7" name="Picture 8" descr="http://www.valmaster.ru/images/ABookBig.GIF">
              <a:hlinkClick r:id="rId12" tooltip="Тарасевич Е. И. Анализ инвестиций в недвижимость.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514600" y="2667000"/>
              <a:ext cx="1143000" cy="1514475"/>
            </a:xfrm>
            <a:prstGeom prst="rect">
              <a:avLst/>
            </a:prstGeom>
            <a:noFill/>
          </p:spPr>
        </p:pic>
      </p:grpSp>
      <p:grpSp>
        <p:nvGrpSpPr>
          <p:cNvPr id="28" name="Группа 27"/>
          <p:cNvGrpSpPr/>
          <p:nvPr/>
        </p:nvGrpSpPr>
        <p:grpSpPr>
          <a:xfrm>
            <a:off x="1289784" y="4578697"/>
            <a:ext cx="1834003" cy="1179731"/>
            <a:chOff x="1524000" y="4038600"/>
            <a:chExt cx="1834003" cy="1179731"/>
          </a:xfrm>
        </p:grpSpPr>
        <p:pic>
          <p:nvPicPr>
            <p:cNvPr id="8" name="Picture 2" descr="http://www.valmaster.ru/images/valmaster_a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981200" y="4038600"/>
              <a:ext cx="914504" cy="539218"/>
            </a:xfrm>
            <a:prstGeom prst="rect">
              <a:avLst/>
            </a:prstGeom>
            <a:noFill/>
          </p:spPr>
        </p:pic>
        <p:sp>
          <p:nvSpPr>
            <p:cNvPr id="13" name="Прямоугольник 12"/>
            <p:cNvSpPr/>
            <p:nvPr/>
          </p:nvSpPr>
          <p:spPr>
            <a:xfrm>
              <a:off x="1524000" y="4572000"/>
              <a:ext cx="18340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err="1" smtClean="0">
                  <a:solidFill>
                    <a:schemeClr val="accent2"/>
                  </a:solidFill>
                </a:rPr>
                <a:t>ValMaster</a:t>
              </a:r>
              <a:r>
                <a:rPr lang="en-US" sz="1200" b="1" dirty="0" smtClean="0">
                  <a:solidFill>
                    <a:schemeClr val="accent2"/>
                  </a:solidFill>
                </a:rPr>
                <a:t>™ Appraiser</a:t>
              </a:r>
              <a:endParaRPr lang="ru-RU" sz="1200" b="1" dirty="0" smtClean="0">
                <a:solidFill>
                  <a:schemeClr val="accent2"/>
                </a:solidFill>
              </a:endParaRPr>
            </a:p>
            <a:p>
              <a:pPr algn="ctr"/>
              <a:r>
                <a:rPr lang="ru-RU" sz="1200" b="1" dirty="0" smtClean="0">
                  <a:solidFill>
                    <a:schemeClr val="accent2"/>
                  </a:solidFill>
                </a:rPr>
                <a:t>Оценка недвижимости</a:t>
              </a:r>
              <a:endParaRPr lang="ru-RU" sz="12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423384" y="4578697"/>
            <a:ext cx="1430905" cy="1169208"/>
            <a:chOff x="4183282" y="5638800"/>
            <a:chExt cx="1526828" cy="1363129"/>
          </a:xfrm>
        </p:grpSpPr>
        <p:pic>
          <p:nvPicPr>
            <p:cNvPr id="10" name="Picture 6" descr="http://www.valmaster.ru/images/valmaster_bti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419600" y="5638800"/>
              <a:ext cx="952500" cy="628651"/>
            </a:xfrm>
            <a:prstGeom prst="rect">
              <a:avLst/>
            </a:prstGeom>
            <a:noFill/>
          </p:spPr>
        </p:pic>
        <p:sp>
          <p:nvSpPr>
            <p:cNvPr id="17" name="Прямоугольник 16"/>
            <p:cNvSpPr/>
            <p:nvPr/>
          </p:nvSpPr>
          <p:spPr>
            <a:xfrm>
              <a:off x="4183282" y="6248400"/>
              <a:ext cx="1526828" cy="7535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err="1" smtClean="0">
                  <a:solidFill>
                    <a:schemeClr val="accent2"/>
                  </a:solidFill>
                </a:rPr>
                <a:t>ValMaster</a:t>
              </a:r>
              <a:r>
                <a:rPr lang="en-US" sz="1200" b="1" dirty="0" smtClean="0">
                  <a:solidFill>
                    <a:schemeClr val="accent2"/>
                  </a:solidFill>
                </a:rPr>
                <a:t>™ BTI</a:t>
              </a:r>
              <a:endParaRPr lang="ru-RU" sz="1200" b="1" dirty="0" smtClean="0">
                <a:solidFill>
                  <a:schemeClr val="accent2"/>
                </a:solidFill>
              </a:endParaRPr>
            </a:p>
            <a:p>
              <a:pPr algn="ctr"/>
              <a:r>
                <a:rPr lang="ru-RU" sz="1200" b="1" dirty="0" smtClean="0">
                  <a:solidFill>
                    <a:schemeClr val="accent2"/>
                  </a:solidFill>
                </a:rPr>
                <a:t>Техническая </a:t>
              </a:r>
              <a:endParaRPr lang="en-US" sz="1200" b="1" dirty="0" smtClean="0">
                <a:solidFill>
                  <a:schemeClr val="accent2"/>
                </a:solidFill>
              </a:endParaRPr>
            </a:p>
            <a:p>
              <a:pPr algn="ctr"/>
              <a:r>
                <a:rPr lang="ru-RU" sz="1200" b="1" dirty="0" smtClean="0">
                  <a:solidFill>
                    <a:schemeClr val="accent2"/>
                  </a:solidFill>
                </a:rPr>
                <a:t>инвентаризация</a:t>
              </a:r>
              <a:endParaRPr lang="ru-RU" sz="12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328384" y="4502497"/>
            <a:ext cx="1443729" cy="1332131"/>
            <a:chOff x="5047931" y="5486400"/>
            <a:chExt cx="1443729" cy="1332131"/>
          </a:xfrm>
        </p:grpSpPr>
        <p:pic>
          <p:nvPicPr>
            <p:cNvPr id="11" name="Picture 2" descr="http://www.valmaster.ru/images/valmaster_pm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181600" y="5486400"/>
              <a:ext cx="952500" cy="628651"/>
            </a:xfrm>
            <a:prstGeom prst="rect">
              <a:avLst/>
            </a:prstGeom>
            <a:noFill/>
          </p:spPr>
        </p:pic>
        <p:sp>
          <p:nvSpPr>
            <p:cNvPr id="20" name="Прямоугольник 19"/>
            <p:cNvSpPr/>
            <p:nvPr/>
          </p:nvSpPr>
          <p:spPr>
            <a:xfrm>
              <a:off x="5047931" y="6172200"/>
              <a:ext cx="144372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err="1" smtClean="0">
                  <a:solidFill>
                    <a:schemeClr val="accent2"/>
                  </a:solidFill>
                </a:rPr>
                <a:t>ValMaster</a:t>
              </a:r>
              <a:r>
                <a:rPr lang="en-US" sz="1200" b="1" dirty="0" smtClean="0">
                  <a:solidFill>
                    <a:schemeClr val="accent2"/>
                  </a:solidFill>
                </a:rPr>
                <a:t>™ PM</a:t>
              </a:r>
              <a:endParaRPr lang="ru-RU" sz="1200" b="1" dirty="0" smtClean="0">
                <a:solidFill>
                  <a:schemeClr val="accent2"/>
                </a:solidFill>
              </a:endParaRPr>
            </a:p>
            <a:p>
              <a:pPr algn="ctr"/>
              <a:r>
                <a:rPr lang="ru-RU" sz="1200" b="1" dirty="0" smtClean="0">
                  <a:solidFill>
                    <a:schemeClr val="accent2"/>
                  </a:solidFill>
                </a:rPr>
                <a:t>Управление </a:t>
              </a:r>
              <a:endParaRPr lang="en-US" sz="1200" b="1" dirty="0" smtClean="0">
                <a:solidFill>
                  <a:schemeClr val="accent2"/>
                </a:solidFill>
              </a:endParaRPr>
            </a:p>
            <a:p>
              <a:pPr algn="ctr"/>
              <a:r>
                <a:rPr lang="ru-RU" sz="1200" b="1" dirty="0" smtClean="0">
                  <a:solidFill>
                    <a:schemeClr val="accent2"/>
                  </a:solidFill>
                </a:rPr>
                <a:t>недвижимостью</a:t>
              </a:r>
              <a:endParaRPr lang="ru-RU" sz="12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7004784" y="4502497"/>
            <a:ext cx="1590244" cy="1255931"/>
            <a:chOff x="7181531" y="5334000"/>
            <a:chExt cx="1590244" cy="1255931"/>
          </a:xfrm>
        </p:grpSpPr>
        <p:pic>
          <p:nvPicPr>
            <p:cNvPr id="15" name="Picture 4" descr="http://www.valmaster.ru/images/valmaster_fm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467600" y="5334000"/>
              <a:ext cx="952500" cy="628651"/>
            </a:xfrm>
            <a:prstGeom prst="rect">
              <a:avLst/>
            </a:prstGeom>
            <a:noFill/>
          </p:spPr>
        </p:pic>
        <p:sp>
          <p:nvSpPr>
            <p:cNvPr id="24" name="Прямоугольник 23"/>
            <p:cNvSpPr/>
            <p:nvPr/>
          </p:nvSpPr>
          <p:spPr>
            <a:xfrm>
              <a:off x="7181531" y="5943600"/>
              <a:ext cx="159024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err="1" smtClean="0">
                  <a:solidFill>
                    <a:schemeClr val="accent2"/>
                  </a:solidFill>
                </a:rPr>
                <a:t>ValMaster</a:t>
              </a:r>
              <a:r>
                <a:rPr lang="en-US" sz="1200" b="1" dirty="0" smtClean="0">
                  <a:solidFill>
                    <a:schemeClr val="accent2"/>
                  </a:solidFill>
                </a:rPr>
                <a:t>™ FM</a:t>
              </a:r>
              <a:endParaRPr lang="ru-RU" sz="1200" b="1" dirty="0" smtClean="0">
                <a:solidFill>
                  <a:schemeClr val="accent2"/>
                </a:solidFill>
              </a:endParaRPr>
            </a:p>
            <a:p>
              <a:pPr algn="ctr"/>
              <a:r>
                <a:rPr lang="ru-RU" sz="1200" b="1" dirty="0" smtClean="0">
                  <a:solidFill>
                    <a:schemeClr val="accent2"/>
                  </a:solidFill>
                </a:rPr>
                <a:t>Управление </a:t>
              </a:r>
              <a:endParaRPr lang="en-US" sz="1200" b="1" dirty="0" smtClean="0">
                <a:solidFill>
                  <a:schemeClr val="accent2"/>
                </a:solidFill>
              </a:endParaRPr>
            </a:p>
            <a:p>
              <a:pPr algn="ctr"/>
              <a:r>
                <a:rPr lang="ru-RU" sz="1200" b="1" dirty="0" smtClean="0">
                  <a:solidFill>
                    <a:schemeClr val="accent2"/>
                  </a:solidFill>
                </a:rPr>
                <a:t>инфраструктурой </a:t>
              </a:r>
              <a:endParaRPr lang="ru-RU" sz="12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143000" y="6019800"/>
            <a:ext cx="77724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chemeClr val="accent2"/>
                </a:solidFill>
              </a:rPr>
              <a:t>ValMaster</a:t>
            </a:r>
            <a:r>
              <a:rPr lang="en-US" sz="1400" b="1" dirty="0" smtClean="0">
                <a:solidFill>
                  <a:schemeClr val="accent2"/>
                </a:solidFill>
              </a:rPr>
              <a:t> </a:t>
            </a:r>
            <a:r>
              <a:rPr lang="en-US" sz="1400" b="1" dirty="0" err="1" smtClean="0">
                <a:solidFill>
                  <a:schemeClr val="accent2"/>
                </a:solidFill>
              </a:rPr>
              <a:t>PlanMaker</a:t>
            </a:r>
            <a:r>
              <a:rPr lang="en-US" sz="1400" b="1" dirty="0" smtClean="0">
                <a:solidFill>
                  <a:schemeClr val="accent2"/>
                </a:solidFill>
              </a:rPr>
              <a:t> </a:t>
            </a:r>
            <a:r>
              <a:rPr lang="en-US" sz="1200" b="1" dirty="0" smtClean="0">
                <a:solidFill>
                  <a:schemeClr val="accent2"/>
                </a:solidFill>
              </a:rPr>
              <a:t>– </a:t>
            </a:r>
            <a:r>
              <a:rPr lang="ru-RU" sz="1100" b="1" dirty="0" smtClean="0">
                <a:solidFill>
                  <a:schemeClr val="accent2"/>
                </a:solidFill>
              </a:rPr>
              <a:t>интеллектуальное графическое</a:t>
            </a:r>
            <a:r>
              <a:rPr lang="en-US" sz="1100" b="1" dirty="0" smtClean="0">
                <a:solidFill>
                  <a:schemeClr val="accent2"/>
                </a:solidFill>
              </a:rPr>
              <a:t> </a:t>
            </a:r>
            <a:r>
              <a:rPr lang="ru-RU" sz="1100" b="1" dirty="0" smtClean="0">
                <a:solidFill>
                  <a:schemeClr val="accent2"/>
                </a:solidFill>
              </a:rPr>
              <a:t> приложение - </a:t>
            </a:r>
            <a:r>
              <a:rPr lang="en-US" sz="1100" b="1" dirty="0" smtClean="0">
                <a:solidFill>
                  <a:schemeClr val="accent2"/>
                </a:solidFill>
              </a:rPr>
              <a:t>100% </a:t>
            </a:r>
            <a:r>
              <a:rPr lang="ru-RU" sz="1100" b="1" dirty="0" smtClean="0">
                <a:solidFill>
                  <a:schemeClr val="accent2"/>
                </a:solidFill>
              </a:rPr>
              <a:t>совместимость с </a:t>
            </a:r>
            <a:r>
              <a:rPr lang="en-US" sz="1100" b="1" dirty="0" smtClean="0">
                <a:solidFill>
                  <a:schemeClr val="accent2"/>
                </a:solidFill>
              </a:rPr>
              <a:t>AutoCAD</a:t>
            </a:r>
            <a:r>
              <a:rPr lang="ru-RU" sz="1100" b="1" dirty="0" smtClean="0">
                <a:solidFill>
                  <a:schemeClr val="accent2"/>
                </a:solidFill>
              </a:rPr>
              <a:t> </a:t>
            </a:r>
            <a:endParaRPr lang="en-US" sz="1100" b="1" dirty="0" smtClean="0">
              <a:solidFill>
                <a:schemeClr val="accent2"/>
              </a:solidFill>
            </a:endParaRPr>
          </a:p>
          <a:p>
            <a:r>
              <a:rPr lang="en-US" sz="1400" b="1" dirty="0" err="1" smtClean="0">
                <a:solidFill>
                  <a:schemeClr val="accent2"/>
                </a:solidFill>
              </a:rPr>
              <a:t>ValMaster</a:t>
            </a:r>
            <a:r>
              <a:rPr lang="en-US" sz="1400" b="1" dirty="0" smtClean="0">
                <a:solidFill>
                  <a:schemeClr val="accent2"/>
                </a:solidFill>
              </a:rPr>
              <a:t> </a:t>
            </a:r>
            <a:r>
              <a:rPr lang="en-US" sz="1400" b="1" dirty="0" err="1" smtClean="0">
                <a:solidFill>
                  <a:schemeClr val="accent2"/>
                </a:solidFill>
              </a:rPr>
              <a:t>ServicedDispatcher</a:t>
            </a:r>
            <a:r>
              <a:rPr lang="ru-RU" sz="1400" b="1" dirty="0" smtClean="0">
                <a:solidFill>
                  <a:schemeClr val="accent2"/>
                </a:solidFill>
              </a:rPr>
              <a:t> </a:t>
            </a:r>
            <a:r>
              <a:rPr lang="ru-RU" sz="1200" b="1" dirty="0" smtClean="0">
                <a:solidFill>
                  <a:schemeClr val="accent2"/>
                </a:solidFill>
              </a:rPr>
              <a:t>– </a:t>
            </a:r>
            <a:r>
              <a:rPr lang="ru-RU" sz="1100" b="1" dirty="0" smtClean="0">
                <a:solidFill>
                  <a:schemeClr val="accent2"/>
                </a:solidFill>
              </a:rPr>
              <a:t>приложение для автоматизации службы </a:t>
            </a:r>
            <a:r>
              <a:rPr lang="en-US" sz="1100" b="1" dirty="0" err="1" smtClean="0">
                <a:solidFill>
                  <a:schemeClr val="accent2"/>
                </a:solidFill>
              </a:rPr>
              <a:t>ServiceDesk</a:t>
            </a:r>
            <a:r>
              <a:rPr lang="en-US" sz="1100" b="1" dirty="0" smtClean="0">
                <a:solidFill>
                  <a:schemeClr val="accent2"/>
                </a:solidFill>
              </a:rPr>
              <a:t> – </a:t>
            </a:r>
            <a:r>
              <a:rPr lang="ru-RU" sz="1100" b="1" dirty="0" smtClean="0">
                <a:solidFill>
                  <a:schemeClr val="accent2"/>
                </a:solidFill>
              </a:rPr>
              <a:t>специально для объектов недвижимости</a:t>
            </a:r>
            <a:endParaRPr lang="ru-RU" sz="11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172200" cy="990600"/>
          </a:xfrm>
        </p:spPr>
        <p:txBody>
          <a:bodyPr/>
          <a:lstStyle/>
          <a:p>
            <a:pPr algn="r"/>
            <a:r>
              <a:rPr lang="ru-RU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Научно-производственный центр </a:t>
            </a:r>
            <a:br>
              <a:rPr lang="ru-RU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инновационных технологий в недвижимости 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«ИНТЕХНЕДВИЖИМОСТЬ»</a:t>
            </a:r>
            <a:endParaRPr lang="ru-RU" sz="2000" b="1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524000" y="1143000"/>
            <a:ext cx="7467600" cy="5562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lang="ru-RU" sz="1600" b="1" kern="0" dirty="0" smtClean="0">
              <a:solidFill>
                <a:schemeClr val="accent2"/>
              </a:solidFill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ru-RU" sz="1600" b="1" kern="0" dirty="0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</a:rPr>
              <a:t>МАРКЕТИНГОВАЯ СТРАТЕГИЯ</a:t>
            </a:r>
            <a:r>
              <a:rPr lang="ru-RU" b="1" kern="0" dirty="0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</a:rPr>
              <a:t>: </a:t>
            </a:r>
            <a:r>
              <a:rPr kumimoji="0" lang="ru-RU" b="1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ЛИДЕРСТВО</a:t>
            </a:r>
            <a:r>
              <a:rPr kumimoji="0" lang="ru-RU" b="1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 В КОМПЕТЕНЦИЯХ</a:t>
            </a:r>
            <a:r>
              <a:rPr kumimoji="0" lang="ru-RU" b="1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ru-RU" b="1" strike="noStrike" kern="0" cap="none" spc="0" normalizeH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ru-RU" sz="1600" b="1" kern="0" dirty="0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</a:rPr>
              <a:t>КОНКУРЕНТНЫЕ ПРЕИМУЩЕСТВА:  </a:t>
            </a:r>
            <a:r>
              <a:rPr kumimoji="0" lang="ru-RU" b="1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Times New Roman" pitchFamily="18" charset="0"/>
              </a:rPr>
              <a:t>ЕДИНЫЙ ЦЕНТР УСЛУГ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ru-RU" b="1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ru-RU" sz="2000" b="1" kern="0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Методический центр</a:t>
            </a:r>
            <a:r>
              <a:rPr lang="ru-RU" sz="1600" b="1" kern="0" dirty="0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</a:rPr>
              <a:t>: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ru-RU" sz="1600" b="1" kern="0" dirty="0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</a:rPr>
              <a:t>адаптированная лучшая практика управления недвижимостью для различных задач, разработка методической базы для систем управления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lang="ru-RU" b="1" kern="0" dirty="0" smtClean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ru-RU" sz="2000" b="1" kern="0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Центр разработки</a:t>
            </a:r>
            <a:r>
              <a:rPr lang="ru-RU" sz="1600" b="1" kern="0" dirty="0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</a:rPr>
              <a:t>: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ru-RU" sz="1600" b="1" kern="0" dirty="0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</a:rPr>
              <a:t>разработка, адаптация, внедрение, техническая поддержка, сопровождение программного обеспечения для отрасли недвижимости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lang="ru-RU" b="1" kern="0" dirty="0" smtClean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  <a:ea typeface="Times New Roman" pitchFamily="18" charset="0"/>
            </a:endParaRPr>
          </a:p>
          <a:p>
            <a:pPr lvl="0" algn="r">
              <a:tabLst>
                <a:tab pos="457200" algn="l"/>
              </a:tabLst>
              <a:defRPr/>
            </a:pPr>
            <a:r>
              <a:rPr lang="ru-RU" sz="2000" b="1" kern="0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Образовательный центр</a:t>
            </a:r>
            <a:r>
              <a:rPr lang="ru-RU" sz="1600" b="1" kern="0" dirty="0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</a:rPr>
              <a:t>:</a:t>
            </a:r>
            <a:r>
              <a:rPr lang="ru-RU" sz="1600" dirty="0" smtClean="0"/>
              <a:t> </a:t>
            </a:r>
          </a:p>
          <a:p>
            <a:pPr lvl="0" algn="r">
              <a:tabLst>
                <a:tab pos="457200" algn="l"/>
              </a:tabLst>
              <a:defRPr/>
            </a:pPr>
            <a:r>
              <a:rPr lang="ru-RU" sz="1600" b="1" dirty="0" smtClean="0">
                <a:solidFill>
                  <a:schemeClr val="accent2"/>
                </a:solidFill>
                <a:latin typeface="Comic Sans MS" pitchFamily="66" charset="0"/>
              </a:rPr>
              <a:t>целевые корпоративные семинары, </a:t>
            </a:r>
          </a:p>
          <a:p>
            <a:pPr lvl="0" algn="r">
              <a:tabLst>
                <a:tab pos="457200" algn="l"/>
              </a:tabLst>
              <a:defRPr/>
            </a:pPr>
            <a:r>
              <a:rPr lang="ru-RU" sz="1600" b="1" dirty="0" smtClean="0">
                <a:solidFill>
                  <a:schemeClr val="accent2"/>
                </a:solidFill>
                <a:latin typeface="Comic Sans MS" pitchFamily="66" charset="0"/>
              </a:rPr>
              <a:t>повышение квалификации по лицензированным темам, профессиональная переподготовка по направлению «Управление корпоративной недвижимостью»,</a:t>
            </a:r>
          </a:p>
          <a:p>
            <a:pPr lvl="0" algn="r">
              <a:tabLst>
                <a:tab pos="457200" algn="l"/>
              </a:tabLst>
              <a:defRPr/>
            </a:pPr>
            <a:r>
              <a:rPr lang="ru-RU" sz="1600" b="1" dirty="0" smtClean="0">
                <a:solidFill>
                  <a:schemeClr val="accent2"/>
                </a:solidFill>
                <a:latin typeface="Comic Sans MS" pitchFamily="66" charset="0"/>
              </a:rPr>
              <a:t> магистратура, аспирантура, докторантура</a:t>
            </a:r>
            <a:r>
              <a:rPr lang="ru-RU" b="1" kern="0" dirty="0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ru-RU" b="1" strike="noStrike" kern="0" cap="none" spc="0" normalizeH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lang="ru-RU" b="1" kern="0" dirty="0" smtClean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ru-RU" b="1" strike="noStrike" kern="0" cap="none" spc="0" normalizeH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Comic Sans MS" pitchFamily="66" charset="0"/>
              <a:ea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5" name="Picture 3" descr="PPP_IBUSC_CLP_Front_Leader_B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22860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278687" cy="1362075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2"/>
                </a:solidFill>
                <a:latin typeface="Comic Sans MS" pitchFamily="66" charset="0"/>
              </a:rPr>
              <a:t>Коммерческое предложение</a:t>
            </a:r>
            <a:endParaRPr lang="ru-RU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76600"/>
            <a:ext cx="7202487" cy="1130300"/>
          </a:xfrm>
        </p:spPr>
        <p:txBody>
          <a:bodyPr/>
          <a:lstStyle/>
          <a:p>
            <a:pPr algn="r"/>
            <a:r>
              <a:rPr lang="ru-RU" dirty="0" smtClean="0">
                <a:latin typeface="Comic Sans MS" pitchFamily="66" charset="0"/>
              </a:rPr>
              <a:t>Возможности  участия </a:t>
            </a:r>
          </a:p>
          <a:p>
            <a:pPr algn="r"/>
            <a:r>
              <a:rPr lang="ru-RU" dirty="0" smtClean="0">
                <a:latin typeface="Comic Sans MS" pitchFamily="66" charset="0"/>
              </a:rPr>
              <a:t>в проектах по созданию систем управления недвижимостью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52600" y="152400"/>
            <a:ext cx="6172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all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Научно-производственный центр </a:t>
            </a:r>
            <a:br>
              <a:rPr kumimoji="0" lang="ru-RU" sz="1600" b="1" i="0" u="none" strike="noStrike" kern="0" cap="all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1600" b="1" i="0" u="none" strike="noStrike" kern="0" cap="all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инновационных технологий в недвижимости </a:t>
            </a:r>
            <a:r>
              <a:rPr kumimoji="0" lang="ru-RU" sz="2000" b="1" i="0" u="none" strike="noStrike" kern="0" cap="all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«ИНТЕХНЕДВИЖИМОСТЬ»</a:t>
            </a:r>
            <a:endParaRPr kumimoji="0" lang="ru-RU" sz="2000" b="1" i="0" u="none" strike="noStrike" kern="0" cap="all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" name="Picture 16" descr="C:\Users\DTaylor\Downloads\PPP_IBUSC_CLP_Connected_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52400"/>
            <a:ext cx="1207693" cy="105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4">
      <a:dk1>
        <a:srgbClr val="000000"/>
      </a:dk1>
      <a:lt1>
        <a:srgbClr val="FFFFFF"/>
      </a:lt1>
      <a:dk2>
        <a:srgbClr val="8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3">
        <a:dk1>
          <a:srgbClr val="000000"/>
        </a:dk1>
        <a:lt1>
          <a:srgbClr val="FFFFFF"/>
        </a:lt1>
        <a:dk2>
          <a:srgbClr val="66003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4">
        <a:dk1>
          <a:srgbClr val="000000"/>
        </a:dk1>
        <a:lt1>
          <a:srgbClr val="FFFFFF"/>
        </a:lt1>
        <a:dk2>
          <a:srgbClr val="8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</TotalTime>
  <Words>1830</Words>
  <Application>Microsoft Office PowerPoint</Application>
  <PresentationFormat>Экран (4:3)</PresentationFormat>
  <Paragraphs>228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Методическое обеспечение и информационные технологии управления недвижимостью 1993-2015</vt:lpstr>
      <vt:lpstr>Научно-производственный центр  инновационных технологий в недвижимости «ИНТЕХНЕДВИЖИМОСТЬ»</vt:lpstr>
      <vt:lpstr>Научно-производственный центр  инновационных технологий в недвижимости «ИНТЕХНЕДВИЖИМОСТЬ»</vt:lpstr>
      <vt:lpstr>Научно-производственный центр  инновационных технологий в недвижимости «ИНТЕХНЕДВИЖИМОСТЬ»</vt:lpstr>
      <vt:lpstr>Научно-производственный центр  инновационных технологий в недвижимости «ИНТЕХНЕДВИЖИМОСТЬ»</vt:lpstr>
      <vt:lpstr>Научно-производственный центр  инновационных технологий в недвижимости «ИНТЕХНЕДВИЖИМОСТЬ»</vt:lpstr>
      <vt:lpstr>Научно-производственный центр  инновационных технологий в недвижимости «ИНТЕХНЕДВИЖИМОСТЬ»</vt:lpstr>
      <vt:lpstr>Научно-производственный центр  инновационных технологий в недвижимости «ИНТЕХНЕДВИЖИМОСТЬ»</vt:lpstr>
      <vt:lpstr>Коммерческое предложение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Научный руководитель проекта к.т.н, д.э.н., проф. каф.  «Экономика и менеджмент недвижимости» СПбГПУ Е. Тарасевич rcav@peterlink.ru www.valmaster.ru </vt:lpstr>
    </vt:vector>
  </TitlesOfParts>
  <Company>PresentationPro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обеспечение и информационные технологии управления недвижимостью</dc:title>
  <dc:creator>Rami</dc:creator>
  <cp:lastModifiedBy>Serg</cp:lastModifiedBy>
  <cp:revision>126</cp:revision>
  <dcterms:created xsi:type="dcterms:W3CDTF">2006-01-09T13:12:52Z</dcterms:created>
  <dcterms:modified xsi:type="dcterms:W3CDTF">2014-12-22T08:20:56Z</dcterms:modified>
</cp:coreProperties>
</file>